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64" r:id="rId1"/>
    <p:sldMasterId id="2147483983" r:id="rId2"/>
  </p:sldMasterIdLst>
  <p:notesMasterIdLst>
    <p:notesMasterId r:id="rId87"/>
  </p:notesMasterIdLst>
  <p:handoutMasterIdLst>
    <p:handoutMasterId r:id="rId88"/>
  </p:handoutMasterIdLst>
  <p:sldIdLst>
    <p:sldId id="3058" r:id="rId3"/>
    <p:sldId id="1558" r:id="rId4"/>
    <p:sldId id="3054" r:id="rId5"/>
    <p:sldId id="3087" r:id="rId6"/>
    <p:sldId id="815" r:id="rId7"/>
    <p:sldId id="372" r:id="rId8"/>
    <p:sldId id="3088" r:id="rId9"/>
    <p:sldId id="365" r:id="rId10"/>
    <p:sldId id="376" r:id="rId11"/>
    <p:sldId id="366" r:id="rId12"/>
    <p:sldId id="371" r:id="rId13"/>
    <p:sldId id="466" r:id="rId14"/>
    <p:sldId id="463" r:id="rId15"/>
    <p:sldId id="730" r:id="rId16"/>
    <p:sldId id="398" r:id="rId17"/>
    <p:sldId id="689" r:id="rId18"/>
    <p:sldId id="685" r:id="rId19"/>
    <p:sldId id="687" r:id="rId20"/>
    <p:sldId id="3031" r:id="rId21"/>
    <p:sldId id="3062" r:id="rId22"/>
    <p:sldId id="3036" r:id="rId23"/>
    <p:sldId id="3035" r:id="rId24"/>
    <p:sldId id="1470" r:id="rId25"/>
    <p:sldId id="3084" r:id="rId26"/>
    <p:sldId id="3051" r:id="rId27"/>
    <p:sldId id="3047" r:id="rId28"/>
    <p:sldId id="744" r:id="rId29"/>
    <p:sldId id="773" r:id="rId30"/>
    <p:sldId id="3020" r:id="rId31"/>
    <p:sldId id="3072" r:id="rId32"/>
    <p:sldId id="3049" r:id="rId33"/>
    <p:sldId id="3065" r:id="rId34"/>
    <p:sldId id="3043" r:id="rId35"/>
    <p:sldId id="3042" r:id="rId36"/>
    <p:sldId id="3038" r:id="rId37"/>
    <p:sldId id="3027" r:id="rId38"/>
    <p:sldId id="3037" r:id="rId39"/>
    <p:sldId id="3046" r:id="rId40"/>
    <p:sldId id="3064" r:id="rId41"/>
    <p:sldId id="3076" r:id="rId42"/>
    <p:sldId id="3059" r:id="rId43"/>
    <p:sldId id="3045" r:id="rId44"/>
    <p:sldId id="724" r:id="rId45"/>
    <p:sldId id="3044" r:id="rId46"/>
    <p:sldId id="3080" r:id="rId47"/>
    <p:sldId id="1580" r:id="rId48"/>
    <p:sldId id="633" r:id="rId49"/>
    <p:sldId id="3063" r:id="rId50"/>
    <p:sldId id="3022" r:id="rId51"/>
    <p:sldId id="748" r:id="rId52"/>
    <p:sldId id="3068" r:id="rId53"/>
    <p:sldId id="3069" r:id="rId54"/>
    <p:sldId id="2975" r:id="rId55"/>
    <p:sldId id="2976" r:id="rId56"/>
    <p:sldId id="3077" r:id="rId57"/>
    <p:sldId id="3078" r:id="rId58"/>
    <p:sldId id="3089" r:id="rId59"/>
    <p:sldId id="1445" r:id="rId60"/>
    <p:sldId id="3006" r:id="rId61"/>
    <p:sldId id="3000" r:id="rId62"/>
    <p:sldId id="3003" r:id="rId63"/>
    <p:sldId id="384" r:id="rId64"/>
    <p:sldId id="389" r:id="rId65"/>
    <p:sldId id="769" r:id="rId66"/>
    <p:sldId id="770" r:id="rId67"/>
    <p:sldId id="1494" r:id="rId68"/>
    <p:sldId id="265" r:id="rId69"/>
    <p:sldId id="2743" r:id="rId70"/>
    <p:sldId id="725" r:id="rId71"/>
    <p:sldId id="702" r:id="rId72"/>
    <p:sldId id="510" r:id="rId73"/>
    <p:sldId id="2791" r:id="rId74"/>
    <p:sldId id="638" r:id="rId75"/>
    <p:sldId id="535" r:id="rId76"/>
    <p:sldId id="452" r:id="rId77"/>
    <p:sldId id="453" r:id="rId78"/>
    <p:sldId id="475" r:id="rId79"/>
    <p:sldId id="479" r:id="rId80"/>
    <p:sldId id="484" r:id="rId81"/>
    <p:sldId id="490" r:id="rId82"/>
    <p:sldId id="493" r:id="rId83"/>
    <p:sldId id="495" r:id="rId84"/>
    <p:sldId id="497" r:id="rId85"/>
    <p:sldId id="499" r:id="rId86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Franklin Gothic Book" panose="020B0503020102020204" pitchFamily="34" charset="0"/>
      <p:regular r:id="rId99"/>
      <p:italic r:id="rId100"/>
    </p:embeddedFont>
    <p:embeddedFont>
      <p:font typeface="IBM Plex Sans" panose="020B0503050203000203" pitchFamily="34" charset="0"/>
      <p:regular r:id="rId101"/>
      <p:bold r:id="rId102"/>
      <p:italic r:id="rId103"/>
      <p:boldItalic r:id="rId104"/>
    </p:embeddedFont>
    <p:embeddedFont>
      <p:font typeface="IBMPlexMono" panose="020B0509050203000203" pitchFamily="49" charset="77"/>
      <p:regular r:id="rId105"/>
    </p:embeddedFont>
    <p:embeddedFont>
      <p:font typeface="Proxima Nova Lt" panose="02000506030000020004" pitchFamily="2" charset="77"/>
      <p:regular r:id="rId106"/>
      <p:bold r:id="rId107"/>
    </p:embeddedFont>
    <p:embeddedFont>
      <p:font typeface="Proxima Nova Rg" panose="02000506030000020004" pitchFamily="2" charset="77"/>
      <p:regular r:id="rId1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pos="54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6C"/>
    <a:srgbClr val="E8F0FF"/>
    <a:srgbClr val="FFFFFF"/>
    <a:srgbClr val="00467E"/>
    <a:srgbClr val="8B0505"/>
    <a:srgbClr val="E8E8F1"/>
    <a:srgbClr val="000000"/>
    <a:srgbClr val="E9F5FE"/>
    <a:srgbClr val="005498"/>
    <a:srgbClr val="005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4"/>
    <p:restoredTop sz="86401"/>
  </p:normalViewPr>
  <p:slideViewPr>
    <p:cSldViewPr snapToGrid="0">
      <p:cViewPr varScale="1">
        <p:scale>
          <a:sx n="127" d="100"/>
          <a:sy n="127" d="100"/>
        </p:scale>
        <p:origin x="2144" y="176"/>
      </p:cViewPr>
      <p:guideLst>
        <p:guide orient="horz" pos="2160"/>
        <p:guide pos="249"/>
        <p:guide pos="54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552"/>
    </p:cViewPr>
  </p:sorterViewPr>
  <p:notesViewPr>
    <p:cSldViewPr snapToGrid="0">
      <p:cViewPr>
        <p:scale>
          <a:sx n="100" d="100"/>
          <a:sy n="100" d="100"/>
        </p:scale>
        <p:origin x="-2688" y="177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1.fntdata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font" Target="fonts/font19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4.fntdata"/><Relationship Id="rId5" Type="http://schemas.openxmlformats.org/officeDocument/2006/relationships/slide" Target="slides/slide3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5.fntdata"/><Relationship Id="rId108" Type="http://schemas.openxmlformats.org/officeDocument/2006/relationships/font" Target="fonts/font20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2.fntdata"/><Relationship Id="rId105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7984B8FF-0B75-DA48-B9EC-DCF9AF3E1D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 u="none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>
              <a:latin typeface="Proxima Nova Rg" panose="02000506030000020004" pitchFamily="2" charset="77"/>
            </a:endParaRP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EFFFD426-23F9-974F-91A4-4F7DD0192F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u="none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>
              <a:latin typeface="Proxima Nova Rg" panose="02000506030000020004" pitchFamily="2" charset="77"/>
            </a:endParaRP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6E35C815-8D72-9445-A39A-C9DD4B700B7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 u="none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>
              <a:latin typeface="Proxima Nova Rg" panose="02000506030000020004" pitchFamily="2" charset="77"/>
            </a:endParaRPr>
          </a:p>
        </p:txBody>
      </p:sp>
      <p:sp>
        <p:nvSpPr>
          <p:cNvPr id="101381" name="Rectangle 5">
            <a:extLst>
              <a:ext uri="{FF2B5EF4-FFF2-40B4-BE49-F238E27FC236}">
                <a16:creationId xmlns:a16="http://schemas.microsoft.com/office/drawing/2014/main" id="{1080DCF5-FD26-5643-809F-EA83AB6E144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u="none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04F43253-F3AC-1E47-A433-0D9059303E69}" type="slidenum">
              <a:rPr lang="en-ZA" altLang="ja-JP">
                <a:latin typeface="Proxima Nova Rg" panose="02000506030000020004" pitchFamily="2" charset="77"/>
              </a:rPr>
              <a:pPr/>
              <a:t>‹#›</a:t>
            </a:fld>
            <a:endParaRPr lang="en-ZA" altLang="ja-JP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3606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2T18:21:15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223A5BD-7F7A-E143-8132-BFF0F426BD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 i="0" u="none">
                <a:solidFill>
                  <a:schemeClr val="tx1"/>
                </a:solidFill>
                <a:latin typeface="Proxima Nova Rg" panose="02000506030000020004" pitchFamily="2" charset="77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01DE64D-607C-294D-9394-939A463973B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 u="none">
                <a:solidFill>
                  <a:schemeClr val="tx1"/>
                </a:solidFill>
                <a:latin typeface="Proxima Nova Rg" panose="02000506030000020004" pitchFamily="2" charset="77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A221576B-D720-514B-8A39-45000295771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1FCD9881-1A9F-B240-BC73-CC424F12CEF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noProof="0" dirty="0"/>
              <a:t>Click to edit Master text styles</a:t>
            </a:r>
          </a:p>
          <a:p>
            <a:pPr lvl="1"/>
            <a:r>
              <a:rPr lang="en-ZA" noProof="0" dirty="0"/>
              <a:t>Second level</a:t>
            </a:r>
          </a:p>
          <a:p>
            <a:pPr lvl="2"/>
            <a:r>
              <a:rPr lang="en-ZA" noProof="0" dirty="0"/>
              <a:t>Third level</a:t>
            </a:r>
          </a:p>
          <a:p>
            <a:pPr lvl="3"/>
            <a:r>
              <a:rPr lang="en-ZA" noProof="0" dirty="0"/>
              <a:t>Fourth level</a:t>
            </a:r>
          </a:p>
          <a:p>
            <a:pPr lvl="4"/>
            <a:r>
              <a:rPr lang="en-ZA" noProof="0" dirty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45B1C2EB-5663-5A43-A47C-7858F9BA8F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 i="0" u="none">
                <a:solidFill>
                  <a:schemeClr val="tx1"/>
                </a:solidFill>
                <a:latin typeface="Proxima Nova Rg" panose="02000506030000020004" pitchFamily="2" charset="77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0C936913-6953-A04D-A70C-AD43C1FC1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 u="none">
                <a:solidFill>
                  <a:schemeClr val="tx1"/>
                </a:solidFill>
                <a:latin typeface="Proxima Nova Rg" panose="02000506030000020004" pitchFamily="2" charset="77"/>
              </a:defRPr>
            </a:lvl1pPr>
          </a:lstStyle>
          <a:p>
            <a:fld id="{A38F88CD-E6A9-4549-9759-3E60CAEE3DFF}" type="slidenum">
              <a:rPr lang="en-ZA" altLang="ja-JP" smtClean="0"/>
              <a:pPr/>
              <a:t>‹#›</a:t>
            </a:fld>
            <a:endParaRPr lang="en-ZA" altLang="ja-JP" dirty="0"/>
          </a:p>
        </p:txBody>
      </p:sp>
    </p:spTree>
    <p:extLst>
      <p:ext uri="{BB962C8B-B14F-4D97-AF65-F5344CB8AC3E}">
        <p14:creationId xmlns:p14="http://schemas.microsoft.com/office/powerpoint/2010/main" val="17083457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Proxima Nova Rg" panose="02000506030000020004" pitchFamily="2" charset="77"/>
        <a:ea typeface="MS PGothic" charset="0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Proxima Nova Rg" panose="02000506030000020004" pitchFamily="2" charset="77"/>
        <a:ea typeface="MS PGothic" charset="0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Proxima Nova Rg" panose="02000506030000020004" pitchFamily="2" charset="77"/>
        <a:ea typeface="MS PGothic" charset="0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Proxima Nova Rg" panose="02000506030000020004" pitchFamily="2" charset="77"/>
        <a:ea typeface="MS PGothic" charset="0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b="0" i="0" kern="1200">
        <a:solidFill>
          <a:schemeClr val="tx1"/>
        </a:solidFill>
        <a:latin typeface="Proxima Nova Rg" panose="02000506030000020004" pitchFamily="2" charset="77"/>
        <a:ea typeface="MS PGothic" charset="0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69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570E5F00-D4CA-1442-98C3-BB8716EFA7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fld id="{C63F274C-3A30-594F-8AD7-BC395FC75626}" type="slidenum">
              <a:rPr lang="pt-BR" altLang="en-US" sz="1200">
                <a:latin typeface="Proxima Nova Rg" panose="02000506030000020004" pitchFamily="2" charset="77"/>
                <a:cs typeface="Arial" panose="020B0604020202020204" pitchFamily="34" charset="0"/>
              </a:rPr>
              <a:pPr eaLnBrk="1" hangingPunct="1"/>
              <a:t>71</a:t>
            </a:fld>
            <a:endParaRPr lang="pt-BR" altLang="en-US" sz="1200" dirty="0">
              <a:latin typeface="Proxima Nova Rg" panose="02000506030000020004" pitchFamily="2" charset="77"/>
              <a:cs typeface="Arial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0EEF688-56CE-0D42-B220-0D5010A147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13FA5F2-7D08-6648-8BE1-F8C6B4DC23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9012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1E1E1E1-8181-4121-A121-31C151A1E151}" type="slidenum">
              <a:rPr lang="pt-BR" sz="1400" smtClean="0">
                <a:solidFill>
                  <a:srgbClr val="000000"/>
                </a:solidFill>
              </a:rPr>
              <a:pPr/>
              <a:t>72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36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9CE03654-04C1-504F-9DBA-C3383C34B6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fld id="{041DF599-EA79-054B-A787-B51F90F424E0}" type="slidenum">
              <a:rPr lang="en-US" altLang="en-US" sz="1200">
                <a:latin typeface="Proxima Nova Rg" panose="02000506030000020004" pitchFamily="2" charset="77"/>
                <a:cs typeface="Arial" panose="020B0604020202020204" pitchFamily="34" charset="0"/>
              </a:rPr>
              <a:pPr eaLnBrk="1" hangingPunct="1"/>
              <a:t>74</a:t>
            </a:fld>
            <a:endParaRPr lang="en-US" altLang="en-US" sz="1200" dirty="0">
              <a:latin typeface="Proxima Nova Rg" panose="02000506030000020004" pitchFamily="2" charset="77"/>
              <a:cs typeface="Arial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67C2A7AA-F5CC-EA44-8882-BC056DC271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830C996-99C8-204C-BF4E-817251DB7C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262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F88CD-E6A9-4549-9759-3E60CAEE3DFF}" type="slidenum">
              <a:rPr lang="en-ZA" altLang="ja-JP" smtClean="0"/>
              <a:pPr/>
              <a:t>76</a:t>
            </a:fld>
            <a:endParaRPr lang="en-ZA" altLang="ja-JP" dirty="0"/>
          </a:p>
        </p:txBody>
      </p:sp>
    </p:spTree>
    <p:extLst>
      <p:ext uri="{BB962C8B-B14F-4D97-AF65-F5344CB8AC3E}">
        <p14:creationId xmlns:p14="http://schemas.microsoft.com/office/powerpoint/2010/main" val="278104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B609FD-F83D-F74C-B2CD-B5CEBD8F891F}" type="slidenum">
              <a:rPr lang="pt-BR" sz="1200">
                <a:solidFill>
                  <a:srgbClr val="000000"/>
                </a:solidFill>
                <a:latin typeface="Proxima Nova Rg" panose="02000506030000020004" pitchFamily="2" charset="77"/>
              </a:rPr>
              <a:pPr eaLnBrk="1" hangingPunct="1"/>
              <a:t>3</a:t>
            </a:fld>
            <a:endParaRPr lang="pt-BR" sz="1200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9716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5400B0E-728C-B04F-A585-A92281DC796A}" type="slidenum">
              <a:rPr lang="en-US" altLang="en-US">
                <a:solidFill>
                  <a:srgbClr val="000000"/>
                </a:solidFill>
                <a:latin typeface="Calibri" charset="0"/>
                <a:ea typeface="ヒラギノ角ゴ Pro W3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>
              <a:solidFill>
                <a:srgbClr val="000000"/>
              </a:solidFill>
              <a:latin typeface="Calibri" charset="0"/>
              <a:ea typeface="ヒラギノ角ゴ Pro W3" charset="-128"/>
            </a:endParaRPr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0" y="695325"/>
            <a:ext cx="0" cy="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4441825"/>
            <a:ext cx="5449888" cy="41735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PT" altLang="en-US"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258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Geneva" charset="0"/>
              </a:defRPr>
            </a:lvl9pPr>
          </a:lstStyle>
          <a:p>
            <a:fld id="{B00E8302-A974-9841-8B3A-DF656CA457CC}" type="slidenum">
              <a:rPr lang="en-US" sz="1200">
                <a:solidFill>
                  <a:prstClr val="black"/>
                </a:solidFill>
                <a:latin typeface="Proxima Nova Rg" panose="02000506030000020004" pitchFamily="2" charset="77"/>
              </a:rPr>
              <a:pPr/>
              <a:t>20</a:t>
            </a:fld>
            <a:endParaRPr lang="en-US" sz="1200" dirty="0">
              <a:solidFill>
                <a:prstClr val="black"/>
              </a:solidFill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2244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fld id="{662A84EC-E4D9-B444-9498-E13A697CE814}" type="slidenum">
              <a:rPr lang="en-US" sz="1200">
                <a:solidFill>
                  <a:srgbClr val="000000"/>
                </a:solidFill>
                <a:latin typeface="Proxima Nova Rg" panose="02000506030000020004" pitchFamily="2" charset="77"/>
              </a:rPr>
              <a:pPr eaLnBrk="1" hangingPunct="1"/>
              <a:t>23</a:t>
            </a:fld>
            <a:endParaRPr lang="en-US" sz="1200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351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eaLnBrk="1" hangingPunct="1"/>
            <a:fld id="{98FC5E84-7928-CD42-9101-B01802112FA1}" type="slidenum">
              <a:rPr lang="en-US" sz="1200">
                <a:latin typeface="Proxima Nova Rg" panose="02000506030000020004" pitchFamily="2" charset="77"/>
              </a:rPr>
              <a:pPr eaLnBrk="1" hangingPunct="1"/>
              <a:t>43</a:t>
            </a:fld>
            <a:endParaRPr lang="en-US" sz="1200" dirty="0">
              <a:latin typeface="Proxima Nova Rg" panose="02000506030000020004" pitchFamily="2" charset="77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98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fld id="{DDB4F3DB-A0C5-BE49-8844-1E4200DE1CCE}" type="slidenum">
              <a:rPr lang="en-US" altLang="en-US" sz="1200">
                <a:solidFill>
                  <a:srgbClr val="000000"/>
                </a:solidFill>
                <a:latin typeface="Arial" charset="0"/>
              </a:rPr>
              <a:pPr eaLnBrk="1" hangingPunct="1"/>
              <a:t>64</a:t>
            </a:fld>
            <a:endParaRPr lang="en-US" alt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80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fld id="{0FDAE6F5-BEA8-E84D-BE4B-2960E10D10E8}" type="slidenum">
              <a:rPr lang="en-US" altLang="en-US" sz="1200">
                <a:solidFill>
                  <a:srgbClr val="000000"/>
                </a:solidFill>
                <a:latin typeface="Arial" charset="0"/>
              </a:rPr>
              <a:pPr eaLnBrk="1" hangingPunct="1"/>
              <a:t>65</a:t>
            </a:fld>
            <a:endParaRPr lang="en-US" alt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934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9B7185-032C-4442-B15D-FB7B3FB3EE90}" type="slidenum">
              <a:rPr lang="en-GB"/>
              <a:pPr/>
              <a:t>69</a:t>
            </a:fld>
            <a:endParaRPr lang="en-GB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1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4D2F-F5DF-BF44-B17C-932DC2DD3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71DCF-E4A3-6B42-9EDF-057078296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latin typeface="Proxima Nova Rg" panose="02000506030000020004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4232A-9772-2B4F-8C3B-55034199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EB652-029A-554C-ABFC-1EE563D6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DFFEA-D811-E046-8C02-8F65FD07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0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199" y="221956"/>
            <a:ext cx="8229601" cy="754285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600" b="1" i="0">
                <a:solidFill>
                  <a:srgbClr val="0261A8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44510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69106" y="298451"/>
            <a:ext cx="8229601" cy="1143001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797" b="0" i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Calibri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pic>
        <p:nvPicPr>
          <p:cNvPr id="1026" name="Picture 2" descr="mage result for GEO group on Earth Observations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02048"/>
            <a:ext cx="1588434" cy="5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7122612" y="6396304"/>
            <a:ext cx="2021388" cy="461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@geosec2025</a:t>
            </a:r>
          </a:p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 err="1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www.earthobservations.org</a:t>
            </a:r>
            <a:endParaRPr lang="en-US" sz="1266" b="0" i="0" u="none" kern="0" dirty="0">
              <a:solidFill>
                <a:srgbClr val="0365C0">
                  <a:lumMod val="75000"/>
                </a:srgbClr>
              </a:solidFill>
              <a:latin typeface="Proxima Nova Rg" panose="02000506030000020004" pitchFamily="2" charset="77"/>
              <a:ea typeface="Franklin Gothic Book Regular" charset="0"/>
              <a:cs typeface="Franklin Gothic Book Regular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538367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199" y="221956"/>
            <a:ext cx="8229601" cy="754285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797" b="1" i="0">
                <a:solidFill>
                  <a:srgbClr val="003D6C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pic>
        <p:nvPicPr>
          <p:cNvPr id="1026" name="Picture 2" descr="mage result for GEO group on Earth Observations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02048"/>
            <a:ext cx="1588434" cy="5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7122612" y="6396304"/>
            <a:ext cx="2021388" cy="461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@geosec2025</a:t>
            </a:r>
          </a:p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 err="1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www.earthobservations.org</a:t>
            </a:r>
            <a:endParaRPr lang="en-US" sz="1266" b="0" i="0" u="none" kern="0" dirty="0">
              <a:solidFill>
                <a:srgbClr val="0365C0">
                  <a:lumMod val="75000"/>
                </a:srgbClr>
              </a:solidFill>
              <a:latin typeface="Proxima Nova Rg" panose="02000506030000020004" pitchFamily="2" charset="77"/>
              <a:ea typeface="Franklin Gothic Book Regular" charset="0"/>
              <a:cs typeface="Franklin Gothic Book Regular" charset="0"/>
              <a:sym typeface="Helvetica Light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21D41F-14F2-B249-80A6-3AB632E4B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740" y="1295387"/>
            <a:ext cx="5178158" cy="114840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1pPr>
            <a:lvl2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2pPr>
            <a:lvl3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3pPr>
            <a:lvl4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4pPr>
            <a:lvl5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13663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4D2F-F5DF-BF44-B17C-932DC2DD3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71DCF-E4A3-6B42-9EDF-057078296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latin typeface="Proxima Nova Rg" panose="02000506030000020004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4232A-9772-2B4F-8C3B-55034199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EB652-029A-554C-ABFC-1EE563D6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DFFEA-D811-E046-8C02-8F65FD07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32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4E62-E4E9-9249-B074-2BA7ED4B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5FF3-E980-4449-B6D5-97BB485F1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Rg" panose="02000506030000020004" pitchFamily="2" charset="77"/>
              </a:defRPr>
            </a:lvl1pPr>
            <a:lvl2pPr>
              <a:defRPr b="0" i="0">
                <a:latin typeface="Proxima Nova Rg" panose="02000506030000020004" pitchFamily="2" charset="77"/>
              </a:defRPr>
            </a:lvl2pPr>
            <a:lvl3pPr>
              <a:defRPr b="0" i="0">
                <a:latin typeface="Proxima Nova Rg" panose="02000506030000020004" pitchFamily="2" charset="77"/>
              </a:defRPr>
            </a:lvl3pPr>
            <a:lvl4pPr>
              <a:defRPr b="0" i="0">
                <a:latin typeface="Proxima Nova Rg" panose="02000506030000020004" pitchFamily="2" charset="77"/>
              </a:defRPr>
            </a:lvl4pPr>
            <a:lvl5pPr>
              <a:defRPr b="0" i="0"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11FCB-8CFD-634A-A07E-702A49F7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AA1F5-A8E7-9B41-A02F-005DFC73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F1CA4-B5EE-4740-84C2-8B5DE1AA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72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832D-F8C7-7D43-91FC-AC3742EF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8F14B-6E22-FD4E-B391-0B85AAA99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200A5-450B-9649-9A40-D4F8AEFE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7E247-87EB-0944-9786-657C898D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C21D2-BBE8-1A48-B902-11B04F11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12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A5DC-1D18-7247-9351-CC52E57D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0"/>
            <a:ext cx="9144000" cy="86839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0A204-13EE-C148-8C46-6FEBE0D4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DCEDF-3FFC-4C4A-9287-EC2C9F9E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D8973-0EE9-3F4C-A5D5-320D1A53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34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D7E82-348D-C64B-BEFC-0D41A50DE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0C327-572D-3148-952C-58179ABC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FD0DB-CBCA-9242-A760-D7C08A0D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2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1" cy="598572"/>
          </a:xfrm>
          <a:prstGeom prst="rect">
            <a:avLst/>
          </a:prstGeom>
        </p:spPr>
        <p:txBody>
          <a:bodyPr lIns="65022" tIns="65022" rIns="65022" bIns="65022"/>
          <a:lstStyle>
            <a:lvl1pPr algn="ctr" defTabSz="914367">
              <a:defRPr sz="3600" b="1" i="0">
                <a:solidFill>
                  <a:srgbClr val="003D6C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8383964" y="6386694"/>
            <a:ext cx="302836" cy="304438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914367">
              <a:defRPr sz="1125" b="0" i="0">
                <a:solidFill>
                  <a:srgbClr val="888888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Calibri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1097472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7863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4E62-E4E9-9249-B074-2BA7ED4B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5FF3-E980-4449-B6D5-97BB485F1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roxima Nova Rg" panose="02000506030000020004" pitchFamily="2" charset="77"/>
              </a:defRPr>
            </a:lvl1pPr>
            <a:lvl2pPr>
              <a:defRPr b="0" i="0">
                <a:latin typeface="Proxima Nova Rg" panose="02000506030000020004" pitchFamily="2" charset="77"/>
              </a:defRPr>
            </a:lvl2pPr>
            <a:lvl3pPr>
              <a:defRPr b="0" i="0">
                <a:latin typeface="Proxima Nova Rg" panose="02000506030000020004" pitchFamily="2" charset="77"/>
              </a:defRPr>
            </a:lvl3pPr>
            <a:lvl4pPr>
              <a:defRPr b="0" i="0">
                <a:latin typeface="Proxima Nova Rg" panose="02000506030000020004" pitchFamily="2" charset="77"/>
              </a:defRPr>
            </a:lvl4pPr>
            <a:lvl5pPr>
              <a:defRPr b="0" i="0"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11FCB-8CFD-634A-A07E-702A49F7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AA1F5-A8E7-9B41-A02F-005DFC73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F1CA4-B5EE-4740-84C2-8B5DE1AA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44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81000"/>
            <a:ext cx="8153400" cy="76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0261A8"/>
                </a:solidFill>
                <a:latin typeface="Proxima Nova Lt" panose="02000506030000020004" pitchFamily="2" charset="77"/>
              </a:defRPr>
            </a:lvl1pPr>
          </a:lstStyle>
          <a:p>
            <a:r>
              <a:rPr lang="pt-BR" dirty="0"/>
              <a:t>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766290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3743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199" y="221956"/>
            <a:ext cx="8229601" cy="754285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600" b="1" i="0">
                <a:solidFill>
                  <a:srgbClr val="0261A8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68552167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69106" y="298451"/>
            <a:ext cx="8229601" cy="1143001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797" b="0" i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1026" name="Picture 2" descr="mage result for GEO group on Earth Observations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02048"/>
            <a:ext cx="1588434" cy="5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7122612" y="6396304"/>
            <a:ext cx="2021388" cy="461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@geosec2025</a:t>
            </a:r>
          </a:p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 err="1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www.earthobservations.org</a:t>
            </a:r>
            <a:endParaRPr lang="en-US" sz="1266" b="0" i="0" u="none" kern="0" dirty="0">
              <a:solidFill>
                <a:srgbClr val="0365C0">
                  <a:lumMod val="75000"/>
                </a:srgbClr>
              </a:solidFill>
              <a:latin typeface="Proxima Nova Rg" panose="02000506030000020004" pitchFamily="2" charset="77"/>
              <a:ea typeface="Franklin Gothic Book Regular" charset="0"/>
              <a:cs typeface="Franklin Gothic Book Regular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398773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199" y="221956"/>
            <a:ext cx="8229601" cy="754285"/>
          </a:xfrm>
          <a:prstGeom prst="rect">
            <a:avLst/>
          </a:prstGeom>
        </p:spPr>
        <p:txBody>
          <a:bodyPr lIns="65022" tIns="65022" rIns="65022" bIns="65022">
            <a:normAutofit/>
          </a:bodyPr>
          <a:lstStyle>
            <a:lvl1pPr defTabSz="914367">
              <a:defRPr sz="3797" b="1" i="0">
                <a:solidFill>
                  <a:srgbClr val="003D6C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1026" name="Picture 2" descr="mage result for GEO group on Earth Observations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02048"/>
            <a:ext cx="1588434" cy="5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7122612" y="6396304"/>
            <a:ext cx="2021388" cy="4617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@geosec2025</a:t>
            </a:r>
          </a:p>
          <a:p>
            <a:pPr algn="r" defTabSz="410751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66" b="0" i="0" u="none" kern="0" dirty="0" err="1">
                <a:solidFill>
                  <a:srgbClr val="0365C0">
                    <a:lumMod val="75000"/>
                  </a:srgbClr>
                </a:solidFill>
                <a:latin typeface="Proxima Nova Rg" panose="02000506030000020004" pitchFamily="2" charset="77"/>
                <a:ea typeface="Franklin Gothic Book Regular" charset="0"/>
                <a:cs typeface="Franklin Gothic Book Regular" charset="0"/>
                <a:sym typeface="Helvetica Light"/>
              </a:rPr>
              <a:t>www.earthobservations.org</a:t>
            </a:r>
            <a:endParaRPr lang="en-US" sz="1266" b="0" i="0" u="none" kern="0" dirty="0">
              <a:solidFill>
                <a:srgbClr val="0365C0">
                  <a:lumMod val="75000"/>
                </a:srgbClr>
              </a:solidFill>
              <a:latin typeface="Proxima Nova Rg" panose="02000506030000020004" pitchFamily="2" charset="77"/>
              <a:ea typeface="Franklin Gothic Book Regular" charset="0"/>
              <a:cs typeface="Franklin Gothic Book Regular" charset="0"/>
              <a:sym typeface="Helvetica Light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C21D41F-14F2-B249-80A6-3AB632E4B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740" y="1295387"/>
            <a:ext cx="5178158" cy="114840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1pPr>
            <a:lvl2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2pPr>
            <a:lvl3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3pPr>
            <a:lvl4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4pPr>
            <a:lvl5pPr>
              <a:defRPr sz="2400" b="0" i="0">
                <a:solidFill>
                  <a:srgbClr val="0261A8"/>
                </a:solidFill>
                <a:latin typeface="Proxima Nova Rg" panose="02000506030000020004" pitchFamily="2" charset="77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1697704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832D-F8C7-7D43-91FC-AC3742EF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8F14B-6E22-FD4E-B391-0B85AAA99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200A5-450B-9649-9A40-D4F8AEFE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7E247-87EB-0944-9786-657C898D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C21D2-BBE8-1A48-B902-11B04F11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4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A5DC-1D18-7247-9351-CC52E57D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0"/>
            <a:ext cx="9144000" cy="868393"/>
          </a:xfrm>
        </p:spPr>
        <p:txBody>
          <a:bodyPr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0A204-13EE-C148-8C46-6FEBE0D4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4DF5-5E35-7E45-AE94-287447B828F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DCEDF-3FFC-4C4A-9287-EC2C9F9E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D8973-0EE9-3F4C-A5D5-320D1A53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9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D7E82-348D-C64B-BEFC-0D41A50DE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0C327-572D-3148-952C-58179ABC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FD0DB-CBCA-9242-A760-D7C08A0D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3B875-91A9-7D47-AC8B-65F6CFFB2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7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1" cy="598572"/>
          </a:xfrm>
          <a:prstGeom prst="rect">
            <a:avLst/>
          </a:prstGeom>
        </p:spPr>
        <p:txBody>
          <a:bodyPr lIns="65022" tIns="65022" rIns="65022" bIns="65022"/>
          <a:lstStyle>
            <a:lvl1pPr algn="ctr" defTabSz="914367">
              <a:defRPr sz="3600" b="1" i="0">
                <a:solidFill>
                  <a:srgbClr val="003D6C"/>
                </a:solidFill>
                <a:latin typeface="Proxima Nova Lt" panose="02000506030000020004" pitchFamily="2" charset="77"/>
                <a:ea typeface="Proxima Nova Lt" panose="02000506030000020004" pitchFamily="2" charset="77"/>
                <a:cs typeface="Proxima Nova Lt" panose="02000506030000020004" pitchFamily="2" charset="77"/>
                <a:sym typeface="Calibri"/>
              </a:defRPr>
            </a:lvl1pPr>
          </a:lstStyle>
          <a:p>
            <a:r>
              <a:rPr lang="en-GB"/>
              <a:t>Click to edit Master title style</a:t>
            </a:r>
            <a:endParaRPr dirty="0"/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8383964" y="6386694"/>
            <a:ext cx="302836" cy="304438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914367">
              <a:defRPr sz="1125" b="0" i="0">
                <a:solidFill>
                  <a:srgbClr val="888888"/>
                </a:solidFill>
                <a:latin typeface="Proxima Nova Rg" panose="02000506030000020004" pitchFamily="2" charset="77"/>
                <a:ea typeface="Proxima Nova Rg" panose="02000506030000020004" pitchFamily="2" charset="77"/>
                <a:cs typeface="Proxima Nova Rg" panose="02000506030000020004" pitchFamily="2" charset="77"/>
                <a:sym typeface="Calibri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8616279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7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81000"/>
            <a:ext cx="8153400" cy="76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0261A8"/>
                </a:solidFill>
                <a:latin typeface="Proxima Nova Lt" panose="02000506030000020004" pitchFamily="2" charset="77"/>
              </a:defRPr>
            </a:lvl1pPr>
          </a:lstStyle>
          <a:p>
            <a:r>
              <a:rPr lang="pt-BR" dirty="0"/>
              <a:t>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7414748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57140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0AFB9-2ED0-3B49-9C23-BF086D7E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166"/>
            <a:ext cx="7886700" cy="868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217B0-0D5E-CF4A-B933-DBC2FB508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fld id="{21254DF5-5E35-7E45-AE94-287447B828FC}" type="datetimeFigureOut">
              <a:rPr lang="en-US" smtClean="0"/>
              <a:pPr/>
              <a:t>11/15/23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1041-D255-BF4F-A34E-98F27A4C6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D277-2677-0943-8A9B-35B049023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fld id="{67E3B875-91A9-7D47-AC8B-65F6CFFB24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0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70" r:id="rId4"/>
    <p:sldLayoutId id="2147483971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003D6C"/>
          </a:solidFill>
          <a:latin typeface="Proxima Nova Lt" panose="02000506030000020004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0AFB9-2ED0-3B49-9C23-BF086D7E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166"/>
            <a:ext cx="7886700" cy="868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217B0-0D5E-CF4A-B933-DBC2FB508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fld id="{21254DF5-5E35-7E45-AE94-287447B828FC}" type="datetimeFigureOut">
              <a:rPr lang="en-US" smtClean="0"/>
              <a:pPr/>
              <a:t>11/15/23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1041-D255-BF4F-A34E-98F27A4C6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D277-2677-0943-8A9B-35B049023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Proxima Nova Rg" panose="02000506030000020004" pitchFamily="2" charset="77"/>
              </a:defRPr>
            </a:lvl1pPr>
          </a:lstStyle>
          <a:p>
            <a:fld id="{67E3B875-91A9-7D47-AC8B-65F6CFFB24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003D6C"/>
          </a:solidFill>
          <a:latin typeface="Proxima Nova Lt" panose="02000506030000020004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Mtetna.MP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12" Type="http://schemas.openxmlformats.org/officeDocument/2006/relationships/image" Target="../media/image14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jpeg"/><Relationship Id="rId5" Type="http://schemas.openxmlformats.org/officeDocument/2006/relationships/image" Target="../media/image48.tiff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60.tiff"/><Relationship Id="rId7" Type="http://schemas.openxmlformats.org/officeDocument/2006/relationships/image" Target="../media/image63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9.tiff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8.png"/><Relationship Id="rId5" Type="http://schemas.openxmlformats.org/officeDocument/2006/relationships/image" Target="../media/image43.png"/><Relationship Id="rId4" Type="http://schemas.openxmlformats.org/officeDocument/2006/relationships/image" Target="../media/image127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customXml" Target="../ink/ink1.xml"/><Relationship Id="rId4" Type="http://schemas.openxmlformats.org/officeDocument/2006/relationships/image" Target="../media/image138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701D2-3A98-1B40-9C60-F0CCD7CE8A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hape 138">
            <a:extLst>
              <a:ext uri="{FF2B5EF4-FFF2-40B4-BE49-F238E27FC236}">
                <a16:creationId xmlns:a16="http://schemas.microsoft.com/office/drawing/2014/main" id="{6C07A23B-B59D-3C44-AB81-733970FFE753}"/>
              </a:ext>
            </a:extLst>
          </p:cNvPr>
          <p:cNvSpPr/>
          <p:nvPr/>
        </p:nvSpPr>
        <p:spPr>
          <a:xfrm>
            <a:off x="463550" y="433819"/>
            <a:ext cx="8305800" cy="1323437"/>
          </a:xfrm>
          <a:prstGeom prst="rect">
            <a:avLst/>
          </a:prstGeom>
          <a:solidFill>
            <a:srgbClr val="E9F5FE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>
            <a:spAutoFit/>
          </a:bodyPr>
          <a:lstStyle/>
          <a:p>
            <a:pPr algn="ctr" defTabSz="914367" fontAlgn="auto" hangingPunct="0">
              <a:spcBef>
                <a:spcPts val="0"/>
              </a:spcBef>
              <a:spcAft>
                <a:spcPts val="0"/>
              </a:spcAft>
              <a:defRPr sz="5900" b="1">
                <a:solidFill>
                  <a:srgbClr val="0365C0">
                    <a:hueOff val="273562"/>
                    <a:satOff val="2937"/>
                    <a:lumOff val="-22233"/>
                  </a:srgb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4000" kern="0" dirty="0">
                <a:solidFill>
                  <a:srgbClr val="003D6C"/>
                </a:solidFill>
                <a:latin typeface="Proxima Nova Lt" panose="02000506030000020004" pitchFamily="2" charset="77"/>
                <a:ea typeface="Roboto" panose="02000000000000000000" pitchFamily="2" charset="0"/>
                <a:cs typeface="Arial"/>
                <a:sym typeface="Arial"/>
              </a:rPr>
              <a:t>Ontological Issues in Big Earth Observation Data Analysis</a:t>
            </a:r>
            <a:endParaRPr lang="en-US" sz="4000" u="none" kern="0" dirty="0">
              <a:solidFill>
                <a:srgbClr val="003D6C"/>
              </a:solidFill>
              <a:latin typeface="Proxima Nova Lt" panose="02000506030000020004" pitchFamily="2" charset="77"/>
              <a:ea typeface="Roboto" panose="02000000000000000000" pitchFamily="2" charset="0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56ECD3-D7FF-9E4F-9F97-2F6346248B10}"/>
              </a:ext>
            </a:extLst>
          </p:cNvPr>
          <p:cNvSpPr txBox="1"/>
          <p:nvPr/>
        </p:nvSpPr>
        <p:spPr>
          <a:xfrm>
            <a:off x="463551" y="4813804"/>
            <a:ext cx="8305800" cy="1446550"/>
          </a:xfrm>
          <a:prstGeom prst="rect">
            <a:avLst/>
          </a:prstGeom>
          <a:solidFill>
            <a:srgbClr val="E9F5FE">
              <a:alpha val="6705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3D6C"/>
                </a:solidFill>
                <a:latin typeface="Proxima Nova Rg" panose="02000506030000020004" pitchFamily="2" charset="77"/>
              </a:rPr>
              <a:t>Gilberto Camara</a:t>
            </a:r>
          </a:p>
          <a:p>
            <a:pPr algn="ctr">
              <a:spcBef>
                <a:spcPts val="1200"/>
              </a:spcBef>
            </a:pPr>
            <a:r>
              <a:rPr lang="en-US" sz="2000" dirty="0">
                <a:solidFill>
                  <a:srgbClr val="003D6C"/>
                </a:solidFill>
                <a:latin typeface="IBMPlexMono" panose="020B0509050203000203" pitchFamily="49" charset="77"/>
              </a:rPr>
              <a:t>https://gilbertocamara.org</a:t>
            </a:r>
          </a:p>
          <a:p>
            <a:pPr algn="ctr">
              <a:spcBef>
                <a:spcPts val="1200"/>
              </a:spcBef>
            </a:pPr>
            <a:r>
              <a:rPr lang="en-US" sz="2000" dirty="0">
                <a:solidFill>
                  <a:srgbClr val="003D6C"/>
                </a:solidFill>
                <a:latin typeface="IBMPlexMono" panose="020B0509050203000203" pitchFamily="49" charset="77"/>
              </a:rPr>
              <a:t>https://</a:t>
            </a:r>
            <a:r>
              <a:rPr lang="en-US" sz="2000" dirty="0" err="1">
                <a:solidFill>
                  <a:srgbClr val="003D6C"/>
                </a:solidFill>
                <a:latin typeface="IBMPlexMono" panose="020B0509050203000203" pitchFamily="49" charset="77"/>
              </a:rPr>
              <a:t>zenodo.org</a:t>
            </a:r>
            <a:r>
              <a:rPr lang="en-US" sz="2000" dirty="0">
                <a:solidFill>
                  <a:srgbClr val="003D6C"/>
                </a:solidFill>
                <a:latin typeface="IBMPlexMono" panose="020B0509050203000203" pitchFamily="49" charset="77"/>
              </a:rPr>
              <a:t>/record/395640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B08DEEEE-F8D6-C544-9362-6D30093C6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6604107"/>
            <a:ext cx="1143000" cy="253893"/>
          </a:xfrm>
          <a:prstGeom prst="rect">
            <a:avLst/>
          </a:prstGeom>
          <a:solidFill>
            <a:srgbClr val="E8F0FF">
              <a:alpha val="61961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image: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Alamy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Proxima Nova Rg" panose="02000506030000020004" pitchFamily="2" charset="77"/>
              <a:cs typeface="Franklin Gothic Book Regula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03191-CA8E-6942-9A3F-DC13D41949D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24265"/>
            <a:ext cx="908222" cy="3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2113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7313" y="1412875"/>
            <a:ext cx="6386512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>
                <a:latin typeface="Proxima Nova Rg" panose="02000506030000020004" pitchFamily="2" charset="77"/>
                <a:cs typeface="ＭＳ Ｐゴシック" charset="-128"/>
              </a:rPr>
              <a:t>Objects as mental constructions derived from physical reality</a:t>
            </a:r>
          </a:p>
        </p:txBody>
      </p:sp>
      <p:grpSp>
        <p:nvGrpSpPr>
          <p:cNvPr id="66563" name="Group 13"/>
          <p:cNvGrpSpPr>
            <a:grpSpLocks/>
          </p:cNvGrpSpPr>
          <p:nvPr/>
        </p:nvGrpSpPr>
        <p:grpSpPr bwMode="auto">
          <a:xfrm>
            <a:off x="827088" y="1341438"/>
            <a:ext cx="3313112" cy="4687887"/>
            <a:chOff x="683568" y="1340768"/>
            <a:chExt cx="3312368" cy="4688377"/>
          </a:xfrm>
        </p:grpSpPr>
        <p:pic>
          <p:nvPicPr>
            <p:cNvPr id="66565" name="Picture 14" descr="woman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40768"/>
              <a:ext cx="3312368" cy="468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6566" name="Group 15"/>
            <p:cNvGrpSpPr>
              <a:grpSpLocks/>
            </p:cNvGrpSpPr>
            <p:nvPr/>
          </p:nvGrpSpPr>
          <p:grpSpPr bwMode="auto">
            <a:xfrm>
              <a:off x="2699792" y="1412776"/>
              <a:ext cx="720080" cy="576064"/>
              <a:chOff x="2915816" y="1556792"/>
              <a:chExt cx="792088" cy="576064"/>
            </a:xfrm>
          </p:grpSpPr>
          <p:sp>
            <p:nvSpPr>
              <p:cNvPr id="18" name="Isosceles Triangle 17"/>
              <p:cNvSpPr/>
              <p:nvPr/>
            </p:nvSpPr>
            <p:spPr bwMode="auto">
              <a:xfrm>
                <a:off x="2915209" y="1556229"/>
                <a:ext cx="792619" cy="576323"/>
              </a:xfrm>
              <a:prstGeom prst="triangl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defTabSz="914400" eaLnBrk="1" hangingPunct="1">
                  <a:defRPr/>
                </a:pPr>
                <a:endParaRPr lang="en-US" sz="1400">
                  <a:solidFill>
                    <a:srgbClr val="000000"/>
                  </a:solidFill>
                  <a:latin typeface="Arial" charset="0"/>
                  <a:ea typeface="Geneva" charset="0"/>
                  <a:cs typeface="ＭＳ Ｐゴシック" charset="0"/>
                </a:endParaRPr>
              </a:p>
            </p:txBody>
          </p:sp>
          <p:sp>
            <p:nvSpPr>
              <p:cNvPr id="19" name="Isosceles Triangle 18"/>
              <p:cNvSpPr/>
              <p:nvPr/>
            </p:nvSpPr>
            <p:spPr bwMode="auto">
              <a:xfrm>
                <a:off x="3168358" y="1556229"/>
                <a:ext cx="279337" cy="21592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defTabSz="914400" eaLnBrk="1" hangingPunct="1">
                  <a:defRPr/>
                </a:pPr>
                <a:endParaRPr lang="en-US" sz="1400">
                  <a:solidFill>
                    <a:srgbClr val="000000"/>
                  </a:solidFill>
                  <a:latin typeface="Arial" charset="0"/>
                  <a:ea typeface="Geneva" charset="0"/>
                  <a:cs typeface="ＭＳ Ｐゴシック" charset="0"/>
                </a:endParaRPr>
              </a:p>
            </p:txBody>
          </p:sp>
        </p:grpSp>
        <p:sp>
          <p:nvSpPr>
            <p:cNvPr id="66567" name="TextBox 16"/>
            <p:cNvSpPr txBox="1">
              <a:spLocks noChangeArrowheads="1"/>
            </p:cNvSpPr>
            <p:nvPr/>
          </p:nvSpPr>
          <p:spPr bwMode="auto">
            <a:xfrm>
              <a:off x="2555776" y="1988840"/>
              <a:ext cx="11464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Calibri" charset="0"/>
                  <a:ea typeface="Geneva" charset="0"/>
                  <a:cs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defTabSz="91440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ea typeface="ヒラギノ角ゴ Pro W3" charset="-128"/>
                </a:rPr>
                <a:t>Mont Blanc</a:t>
              </a:r>
            </a:p>
          </p:txBody>
        </p:sp>
      </p:grpSp>
      <p:sp>
        <p:nvSpPr>
          <p:cNvPr id="66564" name="CaixaDeTexto 8"/>
          <p:cNvSpPr txBox="1">
            <a:spLocks noChangeArrowheads="1"/>
          </p:cNvSpPr>
          <p:nvPr/>
        </p:nvSpPr>
        <p:spPr bwMode="auto">
          <a:xfrm>
            <a:off x="3203575" y="5013325"/>
            <a:ext cx="5832475" cy="1524000"/>
          </a:xfrm>
          <a:prstGeom prst="rect">
            <a:avLst/>
          </a:prstGeom>
          <a:solidFill>
            <a:srgbClr val="E8F0FF">
              <a:alpha val="98822"/>
            </a:srgb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tabLst>
                <a:tab pos="273050" algn="l"/>
                <a:tab pos="457200" algn="l"/>
              </a:tabLst>
              <a:defRPr sz="2400">
                <a:solidFill>
                  <a:schemeClr val="tx1"/>
                </a:solidFill>
                <a:latin typeface="Calibri" charset="0"/>
                <a:ea typeface="Geneva" charset="0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tabLst>
                <a:tab pos="273050" algn="l"/>
                <a:tab pos="4572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tabLst>
                <a:tab pos="273050" algn="l"/>
                <a:tab pos="457200" algn="l"/>
              </a:tabLst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>
              <a:spcBef>
                <a:spcPts val="600"/>
              </a:spcBef>
              <a:buClrTx/>
              <a:buSzTx/>
              <a:buFontTx/>
              <a:buNone/>
            </a:pPr>
            <a:r>
              <a:rPr lang="en-GB" altLang="en-US" sz="2200" dirty="0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“Mont Blanc” is a socially-accepted name for a specific topographic feature</a:t>
            </a:r>
          </a:p>
          <a:p>
            <a:pPr defTabSz="914400">
              <a:spcBef>
                <a:spcPts val="600"/>
              </a:spcBef>
              <a:buClrTx/>
              <a:buSzTx/>
              <a:buFontTx/>
              <a:buNone/>
            </a:pPr>
            <a:r>
              <a:rPr lang="en-GB" altLang="en-US" sz="2200" dirty="0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Where does “Mont Blanc” start and “</a:t>
            </a:r>
            <a:r>
              <a:rPr lang="en-GB" altLang="ja-JP" sz="2200" dirty="0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Dôme du </a:t>
            </a:r>
            <a:r>
              <a:rPr lang="en-GB" altLang="ja-JP" sz="2200" dirty="0" err="1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Goûter</a:t>
            </a:r>
            <a:r>
              <a:rPr lang="en-GB" altLang="en-US" sz="2200" dirty="0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”</a:t>
            </a:r>
            <a:r>
              <a:rPr lang="en-GB" altLang="ja-JP" sz="2200" dirty="0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 end? </a:t>
            </a:r>
            <a:endParaRPr lang="pt-BR" altLang="en-US" sz="2200" dirty="0">
              <a:solidFill>
                <a:srgbClr val="00003E"/>
              </a:solidFill>
              <a:latin typeface="Proxima Nova Rg" panose="02000506030000020004" pitchFamily="2" charset="77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2230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5" descr="catarina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962" y="3756025"/>
            <a:ext cx="4594225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ext Box 14"/>
          <p:cNvSpPr txBox="1">
            <a:spLocks noChangeArrowheads="1"/>
          </p:cNvSpPr>
          <p:nvPr/>
        </p:nvSpPr>
        <p:spPr bwMode="auto">
          <a:xfrm>
            <a:off x="332305" y="6377144"/>
            <a:ext cx="7381875" cy="461963"/>
          </a:xfrm>
          <a:prstGeom prst="rect">
            <a:avLst/>
          </a:prstGeom>
          <a:solidFill>
            <a:srgbClr val="E8F0FF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defRPr sz="28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defRPr sz="24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defRPr sz="16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 Regular" charset="0"/>
                <a:ea typeface="Geneva" charset="0"/>
                <a:cs typeface="Geneva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What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is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the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size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of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the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coast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of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 </a:t>
            </a:r>
            <a:r>
              <a:rPr lang="pt-BR" altLang="en-US" sz="2400" dirty="0" err="1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England</a:t>
            </a:r>
            <a:r>
              <a:rPr lang="pt-BR" altLang="en-US" sz="2400" dirty="0">
                <a:solidFill>
                  <a:srgbClr val="000066"/>
                </a:solidFill>
                <a:latin typeface="Proxima Nova Rg" panose="02000506030000020004" pitchFamily="2" charset="77"/>
                <a:ea typeface="ヒラギノ角ゴ Pro W3" charset="-128"/>
                <a:cs typeface="ＭＳ Ｐゴシック" charset="-128"/>
              </a:rPr>
              <a:t>? 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3352"/>
            <a:ext cx="9144000" cy="86839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  <a:cs typeface="ＭＳ Ｐゴシック" charset="-128"/>
              </a:rPr>
              <a:t>Natural objects are bona fide </a:t>
            </a:r>
          </a:p>
        </p:txBody>
      </p:sp>
      <p:pic>
        <p:nvPicPr>
          <p:cNvPr id="1024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5330" y="674067"/>
            <a:ext cx="4535488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3" descr="landsat_akpato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77" y="1738381"/>
            <a:ext cx="4206244" cy="403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7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 descr="P6070001-512.JPG                                               0010C4B2Macintosh HD                   ABA78158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31325" cy="68580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403350" y="1588"/>
            <a:ext cx="6769100" cy="708025"/>
          </a:xfrm>
          <a:prstGeom prst="rect">
            <a:avLst/>
          </a:prstGeom>
          <a:solidFill>
            <a:srgbClr val="E8F0FF">
              <a:alpha val="77000"/>
            </a:srgbClr>
          </a:solidFill>
        </p:spPr>
        <p:txBody>
          <a:bodyPr lIns="91330" tIns="45667" rIns="91330" bIns="45667">
            <a:spAutoFit/>
          </a:bodyPr>
          <a:lstStyle/>
          <a:p>
            <a:pPr algn="ctr">
              <a:defRPr/>
            </a:pPr>
            <a:r>
              <a:rPr lang="pt-BR" sz="4000" b="1" dirty="0" err="1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objects</a:t>
            </a:r>
            <a:r>
              <a:rPr lang="pt-BR" sz="4000" b="1" dirty="0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 </a:t>
            </a:r>
            <a:r>
              <a:rPr lang="pt-BR" sz="4000" b="1" dirty="0" err="1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exist</a:t>
            </a:r>
            <a:r>
              <a:rPr lang="pt-BR" sz="4000" b="1" dirty="0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, </a:t>
            </a:r>
            <a:r>
              <a:rPr lang="pt-BR" sz="4000" b="1" dirty="0" err="1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events</a:t>
            </a:r>
            <a:r>
              <a:rPr lang="pt-BR" sz="4000" b="1" dirty="0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 </a:t>
            </a:r>
            <a:r>
              <a:rPr lang="pt-BR" sz="4000" b="1" dirty="0" err="1">
                <a:solidFill>
                  <a:srgbClr val="003D6C"/>
                </a:solidFill>
                <a:latin typeface="Proxima Nova Lt" panose="02000506030000020004" pitchFamily="2" charset="77"/>
                <a:cs typeface="Calibri"/>
              </a:rPr>
              <a:t>occur</a:t>
            </a:r>
            <a:endParaRPr lang="pt-BR" sz="4000" b="1" dirty="0">
              <a:solidFill>
                <a:srgbClr val="003D6C"/>
              </a:solidFill>
              <a:latin typeface="Proxima Nova Lt" panose="02000506030000020004" pitchFamily="2" charset="77"/>
              <a:cs typeface="Calibri"/>
            </a:endParaRPr>
          </a:p>
        </p:txBody>
      </p:sp>
      <p:sp>
        <p:nvSpPr>
          <p:cNvPr id="4" name="Retângulo 4"/>
          <p:cNvSpPr/>
          <p:nvPr/>
        </p:nvSpPr>
        <p:spPr>
          <a:xfrm>
            <a:off x="1404937" y="5764005"/>
            <a:ext cx="6767513" cy="1076325"/>
          </a:xfrm>
          <a:prstGeom prst="rect">
            <a:avLst/>
          </a:prstGeom>
          <a:solidFill>
            <a:srgbClr val="E8F0FF">
              <a:alpha val="76000"/>
            </a:srgbClr>
          </a:solidFill>
        </p:spPr>
        <p:txBody>
          <a:bodyPr lIns="91330" tIns="45667" rIns="91330" bIns="45667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pt-BR" altLang="en-US" sz="3200">
                <a:solidFill>
                  <a:srgbClr val="3C3C65"/>
                </a:solidFill>
                <a:latin typeface="Proxima Nova Rg" panose="02000506030000020004" pitchFamily="2" charset="77"/>
              </a:rPr>
              <a:t>Mount Etna is an object</a:t>
            </a:r>
          </a:p>
          <a:p>
            <a:pPr algn="ctr">
              <a:defRPr/>
            </a:pPr>
            <a:r>
              <a:rPr lang="pt-BR" altLang="en-US" sz="3200">
                <a:solidFill>
                  <a:srgbClr val="3C3C65"/>
                </a:solidFill>
                <a:latin typeface="Proxima Nova Rg" panose="02000506030000020004" pitchFamily="2" charset="77"/>
              </a:rPr>
              <a:t>Etna’s  2002 eruption was an event</a:t>
            </a:r>
          </a:p>
        </p:txBody>
      </p:sp>
    </p:spTree>
    <p:extLst>
      <p:ext uri="{BB962C8B-B14F-4D97-AF65-F5344CB8AC3E}">
        <p14:creationId xmlns:p14="http://schemas.microsoft.com/office/powerpoint/2010/main" val="384010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exist, events occur</a:t>
            </a:r>
          </a:p>
        </p:txBody>
      </p:sp>
      <p:pic>
        <p:nvPicPr>
          <p:cNvPr id="84994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073207"/>
            <a:ext cx="8178800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13"/>
          <p:cNvSpPr txBox="1"/>
          <p:nvPr/>
        </p:nvSpPr>
        <p:spPr>
          <a:xfrm>
            <a:off x="759883" y="5627159"/>
            <a:ext cx="8060267" cy="1107881"/>
          </a:xfrm>
          <a:prstGeom prst="rect">
            <a:avLst/>
          </a:prstGeom>
          <a:solidFill>
            <a:srgbClr val="E8F0FF"/>
          </a:solidFill>
        </p:spPr>
        <p:txBody>
          <a:bodyPr wrap="square" lIns="91322" tIns="45663" rIns="91322" bIns="45663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x-none" sz="280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Japan </a:t>
            </a:r>
            <a:r>
              <a:rPr lang="x-none" sz="28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is an </a:t>
            </a:r>
            <a:r>
              <a:rPr lang="x-none" sz="2800" dirty="0">
                <a:solidFill>
                  <a:srgbClr val="8B0505"/>
                </a:solidFill>
                <a:latin typeface="Proxima Nova Rg" panose="02000506030000020004" pitchFamily="2" charset="77"/>
                <a:cs typeface="Calibri"/>
              </a:rPr>
              <a:t>object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8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T</a:t>
            </a:r>
            <a:r>
              <a:rPr lang="x-none" sz="28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he 2011 Tohoku tsunami was an </a:t>
            </a:r>
            <a:r>
              <a:rPr lang="x-none" sz="2800" dirty="0">
                <a:solidFill>
                  <a:srgbClr val="8B0505"/>
                </a:solidFill>
                <a:latin typeface="Proxima Nova Rg" panose="02000506030000020004" pitchFamily="2" charset="77"/>
                <a:cs typeface="Calibri"/>
              </a:rPr>
              <a:t>event</a:t>
            </a:r>
            <a:r>
              <a:rPr lang="x-none" sz="28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 </a:t>
            </a:r>
            <a:endParaRPr lang="en-US" sz="2800" dirty="0">
              <a:solidFill>
                <a:srgbClr val="00467E"/>
              </a:solidFill>
              <a:latin typeface="Proxima Nova Rg" panose="02000506030000020004" pitchFamily="2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725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5C78E68-ADF3-6244-B03D-C4388B4C79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898"/>
            <a:ext cx="9144000" cy="68411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C3985F-3F31-624E-9D1E-CBBCBA8AB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9" y="3352747"/>
            <a:ext cx="2015999" cy="864000"/>
          </a:xfrm>
          <a:prstGeom prst="rect">
            <a:avLst/>
          </a:prstGeom>
          <a:solidFill>
            <a:srgbClr val="E8F0FF">
              <a:alpha val="74118"/>
            </a:srgbClr>
          </a:solidFill>
          <a:ln w="9525">
            <a:solidFill>
              <a:srgbClr val="9393FC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90"/>
                </a:solidFill>
                <a:latin typeface="Proxima Nova Rg" panose="02000506030000020004" pitchFamily="2" charset="77"/>
              </a:rPr>
              <a:t>External Reality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B6306-8CF5-774F-BB62-D7EE70D60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0297" y="3347985"/>
            <a:ext cx="2015999" cy="864000"/>
          </a:xfrm>
          <a:prstGeom prst="rect">
            <a:avLst/>
          </a:prstGeom>
          <a:solidFill>
            <a:srgbClr val="E8F0FF">
              <a:alpha val="74118"/>
            </a:srgbClr>
          </a:solidFill>
          <a:ln w="9525">
            <a:solidFill>
              <a:srgbClr val="9393FC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90"/>
                </a:solidFill>
                <a:latin typeface="Proxima Nova Rg" panose="02000506030000020004" pitchFamily="2" charset="77"/>
              </a:rPr>
              <a:t>Observations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60A1CE-BC6E-9D4B-87E7-03EF28F81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396" y="3352747"/>
            <a:ext cx="2015999" cy="864000"/>
          </a:xfrm>
          <a:prstGeom prst="rect">
            <a:avLst/>
          </a:prstGeom>
          <a:solidFill>
            <a:srgbClr val="E8F0FF">
              <a:alpha val="74118"/>
            </a:srgbClr>
          </a:solidFill>
          <a:ln w="9525">
            <a:solidFill>
              <a:srgbClr val="9393FC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90"/>
                </a:solidFill>
                <a:latin typeface="Proxima Nova Rg" panose="02000506030000020004" pitchFamily="2" charset="77"/>
              </a:rPr>
              <a:t>Fields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71E654-5AFE-7445-80DD-6ACE3E77F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494" y="2468261"/>
            <a:ext cx="2015999" cy="864000"/>
          </a:xfrm>
          <a:prstGeom prst="rect">
            <a:avLst/>
          </a:prstGeom>
          <a:solidFill>
            <a:srgbClr val="E8F0FF">
              <a:alpha val="74118"/>
            </a:srgbClr>
          </a:solidFill>
          <a:ln w="9525">
            <a:solidFill>
              <a:srgbClr val="9393FC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90"/>
                </a:solidFill>
                <a:latin typeface="Proxima Nova Rg" panose="02000506030000020004" pitchFamily="2" charset="77"/>
              </a:rPr>
              <a:t>Objects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AC7889-66C1-2F46-8BE0-73624266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493" y="4220941"/>
            <a:ext cx="2015999" cy="864000"/>
          </a:xfrm>
          <a:prstGeom prst="rect">
            <a:avLst/>
          </a:prstGeom>
          <a:solidFill>
            <a:srgbClr val="E8F0FF">
              <a:alpha val="74118"/>
            </a:srgbClr>
          </a:solidFill>
          <a:ln w="9525">
            <a:solidFill>
              <a:srgbClr val="9393FC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90"/>
                </a:solidFill>
                <a:latin typeface="Proxima Nova Rg" panose="02000506030000020004" pitchFamily="2" charset="77"/>
              </a:rPr>
              <a:t>Events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BA17742-B916-D64F-B433-023D5BBC72BE}"/>
              </a:ext>
            </a:extLst>
          </p:cNvPr>
          <p:cNvSpPr/>
          <p:nvPr/>
        </p:nvSpPr>
        <p:spPr>
          <a:xfrm>
            <a:off x="2178198" y="3710758"/>
            <a:ext cx="262099" cy="13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46715D6-3A41-C543-866C-747DA609BE65}"/>
              </a:ext>
            </a:extLst>
          </p:cNvPr>
          <p:cNvSpPr/>
          <p:nvPr/>
        </p:nvSpPr>
        <p:spPr>
          <a:xfrm>
            <a:off x="4456296" y="3710758"/>
            <a:ext cx="262099" cy="130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95C8571-94D7-6848-8EB8-C441AD0351FC}"/>
              </a:ext>
            </a:extLst>
          </p:cNvPr>
          <p:cNvSpPr/>
          <p:nvPr/>
        </p:nvSpPr>
        <p:spPr>
          <a:xfrm rot="19186911">
            <a:off x="6720161" y="3496571"/>
            <a:ext cx="508164" cy="130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D702429-EE22-C740-A166-323C2444F13D}"/>
              </a:ext>
            </a:extLst>
          </p:cNvPr>
          <p:cNvSpPr/>
          <p:nvPr/>
        </p:nvSpPr>
        <p:spPr>
          <a:xfrm rot="2001019" flipV="1">
            <a:off x="6744885" y="3909912"/>
            <a:ext cx="503218" cy="159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51945203-2BC8-4441-A25D-E38A62C38CE5}"/>
              </a:ext>
            </a:extLst>
          </p:cNvPr>
          <p:cNvSpPr/>
          <p:nvPr/>
        </p:nvSpPr>
        <p:spPr>
          <a:xfrm>
            <a:off x="7918552" y="3419763"/>
            <a:ext cx="171879" cy="65891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88810F-5CB6-A748-804F-83830C3562A3}"/>
              </a:ext>
            </a:extLst>
          </p:cNvPr>
          <p:cNvSpPr txBox="1"/>
          <p:nvPr/>
        </p:nvSpPr>
        <p:spPr>
          <a:xfrm>
            <a:off x="515152" y="5665127"/>
            <a:ext cx="8113696" cy="769441"/>
          </a:xfrm>
          <a:prstGeom prst="rect">
            <a:avLst/>
          </a:prstGeom>
          <a:solidFill>
            <a:srgbClr val="E8F0FF">
              <a:alpha val="74118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467E"/>
                </a:solidFill>
              </a:rPr>
              <a:t>“Mount Cotopaxi (</a:t>
            </a:r>
            <a:r>
              <a:rPr lang="en-US" sz="2200" i="1" dirty="0">
                <a:solidFill>
                  <a:srgbClr val="00467E"/>
                </a:solidFill>
              </a:rPr>
              <a:t>object</a:t>
            </a:r>
            <a:r>
              <a:rPr lang="en-US" sz="2200" dirty="0">
                <a:solidFill>
                  <a:srgbClr val="00467E"/>
                </a:solidFill>
              </a:rPr>
              <a:t>) sits at the top of this mountain ridge (</a:t>
            </a:r>
            <a:r>
              <a:rPr lang="en-US" sz="2200" i="1" dirty="0">
                <a:solidFill>
                  <a:srgbClr val="00467E"/>
                </a:solidFill>
              </a:rPr>
              <a:t>field</a:t>
            </a:r>
            <a:r>
              <a:rPr lang="en-US" sz="2200" dirty="0">
                <a:solidFill>
                  <a:srgbClr val="00467E"/>
                </a:solidFill>
              </a:rPr>
              <a:t>), </a:t>
            </a:r>
          </a:p>
          <a:p>
            <a:r>
              <a:rPr lang="en-US" sz="2200" dirty="0">
                <a:solidFill>
                  <a:srgbClr val="00467E"/>
                </a:solidFill>
              </a:rPr>
              <a:t>and it last exploded in August 2015 (</a:t>
            </a:r>
            <a:r>
              <a:rPr lang="en-US" sz="2200" i="1" dirty="0">
                <a:solidFill>
                  <a:srgbClr val="00467E"/>
                </a:solidFill>
              </a:rPr>
              <a:t>event</a:t>
            </a:r>
            <a:r>
              <a:rPr lang="en-US" sz="2200" dirty="0">
                <a:solidFill>
                  <a:srgbClr val="00467E"/>
                </a:solidFill>
              </a:rPr>
              <a:t>)” </a:t>
            </a: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BBA41187-BFD0-AC4E-B1F8-5F30736D3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945" y="6595658"/>
            <a:ext cx="1770711" cy="253893"/>
          </a:xfrm>
          <a:prstGeom prst="rect">
            <a:avLst/>
          </a:prstGeom>
          <a:solidFill>
            <a:srgbClr val="E8F0FF">
              <a:alpha val="6509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asa-travel.com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922BA08-8D21-D54B-A08F-5455A09BD228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rot="5400000" flipH="1" flipV="1">
            <a:off x="4998533" y="1350025"/>
            <a:ext cx="447724" cy="3548197"/>
          </a:xfrm>
          <a:prstGeom prst="bentConnector2">
            <a:avLst/>
          </a:prstGeom>
          <a:ln w="3810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0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a_ro_nf_leg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489" y="2671909"/>
            <a:ext cx="5417295" cy="4186091"/>
          </a:xfrm>
          <a:prstGeom prst="rect">
            <a:avLst/>
          </a:prstGeom>
        </p:spPr>
      </p:pic>
      <p:pic>
        <p:nvPicPr>
          <p:cNvPr id="2" name="Picture 1" descr="mosaico_rondoni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856391" cy="376224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9926" y="3908950"/>
            <a:ext cx="3738563" cy="2633671"/>
          </a:xfrm>
          <a:prstGeom prst="rect">
            <a:avLst/>
          </a:prstGeom>
          <a:solidFill>
            <a:srgbClr val="E1E6F1"/>
          </a:solidFill>
          <a:ln w="9525">
            <a:solidFill>
              <a:srgbClr val="81D9A9"/>
            </a:solidFill>
            <a:miter lim="800000"/>
            <a:headEnd/>
            <a:tailEnd/>
          </a:ln>
        </p:spPr>
        <p:txBody>
          <a:bodyPr tIns="9360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7D"/>
                </a:solidFill>
                <a:latin typeface="Calibri" charset="0"/>
                <a:cs typeface="Calibri" charset="0"/>
              </a:rPr>
              <a:t>The world is divided in cells. Each cell has a single class.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7D"/>
                </a:solidFill>
                <a:latin typeface="Calibri" charset="0"/>
                <a:cs typeface="Calibri" charset="0"/>
              </a:rPr>
              <a:t>There is a correct classification.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7D"/>
                </a:solidFill>
                <a:latin typeface="Calibri" charset="0"/>
                <a:cs typeface="Calibri" charset="0"/>
              </a:rPr>
              <a:t>The more our classification approaches the ideal, the better. 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86282" y="107403"/>
            <a:ext cx="5657718" cy="633123"/>
          </a:xfrm>
          <a:prstGeom prst="rect">
            <a:avLst/>
          </a:prstGeom>
          <a:solidFill>
            <a:srgbClr val="E1E6F1"/>
          </a:solidFill>
          <a:ln w="9525">
            <a:solidFill>
              <a:srgbClr val="81D9A9"/>
            </a:solidFill>
            <a:miter lim="800000"/>
            <a:headEnd/>
            <a:tailEnd/>
          </a:ln>
        </p:spPr>
        <p:txBody>
          <a:bodyPr wrap="square" tIns="93600">
            <a:spAutoFit/>
          </a:bodyPr>
          <a:lstStyle/>
          <a:p>
            <a:pPr algn="r">
              <a:spcBef>
                <a:spcPts val="12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007D"/>
                </a:solidFill>
                <a:latin typeface="Calibri" charset="0"/>
                <a:cs typeface="Calibri" charset="0"/>
              </a:rPr>
              <a:t>The quest for the perfect map</a:t>
            </a:r>
          </a:p>
        </p:txBody>
      </p:sp>
    </p:spTree>
    <p:extLst>
      <p:ext uri="{BB962C8B-B14F-4D97-AF65-F5344CB8AC3E}">
        <p14:creationId xmlns:p14="http://schemas.microsoft.com/office/powerpoint/2010/main" val="4001541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LCD06_CONUS_landcover_500dpi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536" y="0"/>
            <a:ext cx="7873347" cy="762000"/>
          </a:xfrm>
        </p:spPr>
        <p:txBody>
          <a:bodyPr/>
          <a:lstStyle/>
          <a:p>
            <a:r>
              <a:rPr lang="en-US" dirty="0"/>
              <a:t>In search of the perfect map</a:t>
            </a:r>
          </a:p>
        </p:txBody>
      </p:sp>
      <p:pic>
        <p:nvPicPr>
          <p:cNvPr id="3" name="Picture 2" descr="NLCD_Colour_Classification_Update.jpg"/>
          <p:cNvPicPr>
            <a:picLocks noChangeAspect="1"/>
          </p:cNvPicPr>
          <p:nvPr/>
        </p:nvPicPr>
        <p:blipFill>
          <a:blip r:embed="rId3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705" y="1143000"/>
            <a:ext cx="3359295" cy="550229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6077" y="6060679"/>
            <a:ext cx="5138615" cy="510012"/>
          </a:xfrm>
          <a:prstGeom prst="rect">
            <a:avLst/>
          </a:prstGeom>
          <a:solidFill>
            <a:srgbClr val="E1E6F1">
              <a:alpha val="77000"/>
            </a:srgbClr>
          </a:solidFill>
          <a:ln w="9525">
            <a:solidFill>
              <a:srgbClr val="81D9A9"/>
            </a:solidFill>
            <a:miter lim="800000"/>
            <a:headEnd/>
            <a:tailEnd/>
          </a:ln>
        </p:spPr>
        <p:txBody>
          <a:bodyPr wrap="square" tIns="9360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7D"/>
                </a:solidFill>
                <a:latin typeface="Calibri" charset="0"/>
                <a:cs typeface="Calibri" charset="0"/>
              </a:rPr>
              <a:t>US National Land Cover 2006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-152008" y="4769534"/>
            <a:ext cx="6411259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/>
                <a:ea typeface="ＭＳ Ｐゴシック" charset="0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003366"/>
                </a:solidFill>
                <a:latin typeface="Source Sans Pro" charset="0"/>
                <a:ea typeface="ＭＳ Ｐゴシック" charset="0"/>
                <a:cs typeface="Source Sans Pro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447925" y="6488668"/>
            <a:ext cx="161968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8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source: USGS</a:t>
            </a:r>
          </a:p>
        </p:txBody>
      </p:sp>
    </p:spTree>
    <p:extLst>
      <p:ext uri="{BB962C8B-B14F-4D97-AF65-F5344CB8AC3E}">
        <p14:creationId xmlns:p14="http://schemas.microsoft.com/office/powerpoint/2010/main" val="406220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29" y="201142"/>
            <a:ext cx="8153400" cy="941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11" y="5821082"/>
            <a:ext cx="7853829" cy="85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717" y="1318559"/>
            <a:ext cx="6950635" cy="4344147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6000" y="1318559"/>
            <a:ext cx="5138615" cy="510012"/>
          </a:xfrm>
          <a:prstGeom prst="rect">
            <a:avLst/>
          </a:prstGeom>
          <a:solidFill>
            <a:srgbClr val="E1E6F1">
              <a:alpha val="68000"/>
            </a:srgbClr>
          </a:solidFill>
          <a:ln w="9525">
            <a:solidFill>
              <a:srgbClr val="81D9A9"/>
            </a:solidFill>
            <a:miter lim="800000"/>
            <a:headEnd/>
            <a:tailEnd/>
          </a:ln>
        </p:spPr>
        <p:txBody>
          <a:bodyPr wrap="square" tIns="93600">
            <a:spAutoFit/>
          </a:bodyPr>
          <a:lstStyle/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007D"/>
                </a:solidFill>
                <a:latin typeface="Calibri" charset="0"/>
                <a:cs typeface="Calibri" charset="0"/>
              </a:rPr>
              <a:t>Land cover or land use?</a:t>
            </a:r>
          </a:p>
        </p:txBody>
      </p:sp>
    </p:spTree>
    <p:extLst>
      <p:ext uri="{BB962C8B-B14F-4D97-AF65-F5344CB8AC3E}">
        <p14:creationId xmlns:p14="http://schemas.microsoft.com/office/powerpoint/2010/main" val="229301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4E5CCB4-D852-054C-92C6-34B1BDA53429}"/>
              </a:ext>
            </a:extLst>
          </p:cNvPr>
          <p:cNvSpPr txBox="1">
            <a:spLocks/>
          </p:cNvSpPr>
          <p:nvPr/>
        </p:nvSpPr>
        <p:spPr>
          <a:xfrm>
            <a:off x="0" y="219021"/>
            <a:ext cx="9144000" cy="5909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 anchor="ctr">
            <a:noAutofit/>
          </a:bodyPr>
          <a:lstStyle>
            <a:lvl1pPr marL="0" marR="0" indent="0" algn="ctr" defTabSz="91436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uFillTx/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  <a:sym typeface="Calibri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/>
            <a:endParaRPr lang="en-US" sz="3600" kern="0" dirty="0">
              <a:solidFill>
                <a:srgbClr val="003D6C"/>
              </a:solidFill>
              <a:latin typeface="Proxima Nova Lt" panose="02000506030000020004" pitchFamily="2" charset="77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46DC1-56BA-544F-A953-BAF6BA68DE2E}"/>
              </a:ext>
            </a:extLst>
          </p:cNvPr>
          <p:cNvSpPr/>
          <p:nvPr/>
        </p:nvSpPr>
        <p:spPr>
          <a:xfrm>
            <a:off x="821441" y="5163373"/>
            <a:ext cx="1977694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 defTabSz="308063" hangingPunct="0"/>
            <a:r>
              <a:rPr lang="en-US" sz="2000" kern="0" dirty="0">
                <a:solidFill>
                  <a:srgbClr val="003D6C"/>
                </a:solidFill>
                <a:latin typeface="Proxima Nova Rg" panose="02000506030000020004" pitchFamily="2" charset="77"/>
                <a:ea typeface="Roboto" panose="02000000000000000000" pitchFamily="2" charset="0"/>
                <a:cs typeface="Calibri" panose="020F0502020204030204" pitchFamily="34" charset="0"/>
                <a:sym typeface="Helvetica Light"/>
              </a:rPr>
              <a:t>data services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6A15E8-1164-5743-886D-EBECFDE2797E}"/>
              </a:ext>
            </a:extLst>
          </p:cNvPr>
          <p:cNvSpPr/>
          <p:nvPr/>
        </p:nvSpPr>
        <p:spPr>
          <a:xfrm>
            <a:off x="6000994" y="5163373"/>
            <a:ext cx="2054455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 defTabSz="308063" hangingPunct="0"/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Roboto" panose="02000000000000000000" pitchFamily="2" charset="0"/>
                <a:cs typeface="Calibri" panose="020F0502020204030204" pitchFamily="34" charset="0"/>
                <a:sym typeface="Helvetica Light"/>
              </a:rPr>
              <a:t>massive use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E90A1EC-D6FC-6C45-920B-2661D6DC6113}"/>
              </a:ext>
            </a:extLst>
          </p:cNvPr>
          <p:cNvSpPr/>
          <p:nvPr/>
        </p:nvSpPr>
        <p:spPr>
          <a:xfrm>
            <a:off x="3612230" y="2837644"/>
            <a:ext cx="1855635" cy="703094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endParaRPr lang="en-US" dirty="0">
              <a:solidFill>
                <a:srgbClr val="FFFFFF"/>
              </a:solidFill>
              <a:latin typeface="Proxima Nova Rg" panose="02000506030000020004" pitchFamily="2" charset="77"/>
              <a:sym typeface="Helvetica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D21130-7095-614C-B9E2-9A98CAB5F808}"/>
              </a:ext>
            </a:extLst>
          </p:cNvPr>
          <p:cNvSpPr/>
          <p:nvPr/>
        </p:nvSpPr>
        <p:spPr>
          <a:xfrm>
            <a:off x="3605120" y="2129758"/>
            <a:ext cx="1862745" cy="707886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 defTabSz="308063" hangingPunct="0"/>
            <a:r>
              <a:rPr lang="en-US" sz="2000" kern="0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Roboto" panose="02000000000000000000" pitchFamily="2" charset="0"/>
                <a:cs typeface="Calibri" panose="020F0502020204030204" pitchFamily="34" charset="0"/>
                <a:sym typeface="Helvetica Light"/>
              </a:rPr>
              <a:t>Low access cost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FFAE8-9D95-5E4A-AEA5-2BB76A3D5A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594" y="1011473"/>
            <a:ext cx="2530144" cy="4053052"/>
          </a:xfrm>
          <a:prstGeom prst="rect">
            <a:avLst/>
          </a:prstGeom>
        </p:spPr>
      </p:pic>
      <p:sp>
        <p:nvSpPr>
          <p:cNvPr id="20" name="Text Box 2">
            <a:extLst>
              <a:ext uri="{FF2B5EF4-FFF2-40B4-BE49-F238E27FC236}">
                <a16:creationId xmlns:a16="http://schemas.microsoft.com/office/drawing/2014/main" id="{2EE282C6-0002-C34C-B02F-6E8F21A76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7549" y="6604686"/>
            <a:ext cx="2776451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images: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cs typeface="Franklin Gothic Book Regular" charset="0"/>
              </a:rPr>
              <a:t>shutterstock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Proxima Nova Rg" panose="02000506030000020004" pitchFamily="2" charset="77"/>
              <a:cs typeface="Franklin Gothic Book Regular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6DFFD-1A3A-194A-8C3A-17BAE397B98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66" y="1047757"/>
            <a:ext cx="2677845" cy="4016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1F14D-52EE-D04F-88FB-3AAA856C5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98"/>
            <a:ext cx="9144000" cy="868393"/>
          </a:xfrm>
        </p:spPr>
        <p:txBody>
          <a:bodyPr/>
          <a:lstStyle/>
          <a:p>
            <a:r>
              <a:rPr lang="en-US" sz="3400" dirty="0"/>
              <a:t>What has changed in the 21</a:t>
            </a:r>
            <a:r>
              <a:rPr lang="en-US" sz="3400" baseline="30000" dirty="0"/>
              <a:t>st</a:t>
            </a:r>
            <a:r>
              <a:rPr lang="en-US" sz="3400" dirty="0"/>
              <a:t> century?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D1A297-7BB4-C441-A477-17A4282CFF01}"/>
              </a:ext>
            </a:extLst>
          </p:cNvPr>
          <p:cNvSpPr txBox="1">
            <a:spLocks/>
          </p:cNvSpPr>
          <p:nvPr/>
        </p:nvSpPr>
        <p:spPr>
          <a:xfrm>
            <a:off x="1" y="5772411"/>
            <a:ext cx="9144000" cy="685963"/>
          </a:xfrm>
          <a:prstGeom prst="rect">
            <a:avLst/>
          </a:prstGeom>
          <a:solidFill>
            <a:srgbClr val="E8F0FF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3D6C"/>
                </a:solidFill>
                <a:latin typeface="Proxima Nova Lt" panose="02000506030000020004" pitchFamily="2" charset="77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Proxima Nova Rg" panose="02000506030000020004" pitchFamily="2" charset="77"/>
              </a:rPr>
              <a:t>The new digital economy: data services, social networks, cloud computing,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65743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103421" y="6465048"/>
            <a:ext cx="1376511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 err="1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Cartaxo</a:t>
            </a:r>
            <a:endParaRPr lang="en-US" sz="1600" dirty="0">
              <a:solidFill>
                <a:srgbClr val="000066"/>
              </a:solidFill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333469" y="6460416"/>
            <a:ext cx="1440000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Victor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082347" y="2487042"/>
            <a:ext cx="139140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 err="1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Lúbia</a:t>
            </a:r>
            <a:endParaRPr lang="en-US" sz="1600" dirty="0">
              <a:solidFill>
                <a:srgbClr val="000066"/>
              </a:solidFill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572762" y="4496902"/>
            <a:ext cx="1352831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Gilberto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7364916" y="4543025"/>
            <a:ext cx="1381581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 err="1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Alber</a:t>
            </a:r>
            <a:endParaRPr lang="en-US" sz="1600" dirty="0">
              <a:solidFill>
                <a:srgbClr val="000066"/>
              </a:solidFill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6" y="2924057"/>
            <a:ext cx="1381582" cy="1422086"/>
          </a:xfrm>
          <a:prstGeom prst="rect">
            <a:avLst/>
          </a:prstGeom>
        </p:spPr>
      </p:pic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103421" y="4496902"/>
            <a:ext cx="1363264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Isabel</a:t>
            </a:r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567617" y="2488667"/>
            <a:ext cx="1349812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 err="1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Karine</a:t>
            </a:r>
            <a:endParaRPr lang="en-US" sz="1600" dirty="0">
              <a:solidFill>
                <a:srgbClr val="000066"/>
              </a:solidFill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360283" y="2487429"/>
            <a:ext cx="1386726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Adeline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24" y="4975997"/>
            <a:ext cx="1413777" cy="1391403"/>
          </a:xfrm>
          <a:prstGeom prst="rect">
            <a:avLst/>
          </a:prstGeom>
        </p:spPr>
      </p:pic>
      <p:sp>
        <p:nvSpPr>
          <p:cNvPr id="33" name="Text Box 3"/>
          <p:cNvSpPr txBox="1">
            <a:spLocks noChangeArrowheads="1"/>
          </p:cNvSpPr>
          <p:nvPr/>
        </p:nvSpPr>
        <p:spPr bwMode="auto">
          <a:xfrm>
            <a:off x="572762" y="6465048"/>
            <a:ext cx="1376511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Pedro</a:t>
            </a:r>
          </a:p>
        </p:txBody>
      </p:sp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7399496" y="2485378"/>
            <a:ext cx="1357636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Lorena</a:t>
            </a:r>
          </a:p>
        </p:txBody>
      </p:sp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5365978" y="4543025"/>
            <a:ext cx="1400569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Michelle</a:t>
            </a: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7348819" y="6460416"/>
            <a:ext cx="1413776" cy="338554"/>
          </a:xfrm>
          <a:prstGeom prst="rect">
            <a:avLst/>
          </a:prstGeom>
          <a:solidFill>
            <a:srgbClr val="E8F0FF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1600" dirty="0">
                <a:solidFill>
                  <a:srgbClr val="000066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Rolf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54AA6-C996-1A4B-ACA7-59B2539F1C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6617" y="4975997"/>
            <a:ext cx="1391403" cy="1391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51823E-D67C-D449-9710-B20ED22F4FB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17" y="1001365"/>
            <a:ext cx="1403208" cy="14220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6EFD2EA-C916-244F-87DF-6DB1EB1F5E6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3858" y="1017101"/>
            <a:ext cx="1387682" cy="14063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EEB276-4975-3F45-9856-7A82EDF6293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64" y="2957525"/>
            <a:ext cx="1376510" cy="14220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29B0C14-C0D1-4846-82B9-E9F56D8AA6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212" y="2973262"/>
            <a:ext cx="1387682" cy="14063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4E4DBE5-2800-FF45-B27F-D6F306E12DE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63" y="4953182"/>
            <a:ext cx="1379014" cy="141421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08DD18-5560-E443-A573-2A99073A1E9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600" y="4950701"/>
            <a:ext cx="1391403" cy="14166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CD7D98F-C648-C24C-9D1F-DA71D16F822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0283" y="1001365"/>
            <a:ext cx="1386727" cy="142208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0B7C65-C6F6-534D-9EB5-6CD68E4A61B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5551" y="991717"/>
            <a:ext cx="1386727" cy="14176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B6B8579-A889-814E-91ED-DBC9B42F9CB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633" y="2919952"/>
            <a:ext cx="1394836" cy="143473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450A03B-452A-4A4D-9CA6-7BE660F6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the INPE team!</a:t>
            </a:r>
          </a:p>
        </p:txBody>
      </p:sp>
    </p:spTree>
    <p:extLst>
      <p:ext uri="{BB962C8B-B14F-4D97-AF65-F5344CB8AC3E}">
        <p14:creationId xmlns:p14="http://schemas.microsoft.com/office/powerpoint/2010/main" val="322091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D43F3E-1AB6-0343-B334-DE349A98B1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583" y="3498835"/>
            <a:ext cx="4307417" cy="3359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92A14-D3E1-384A-A4FF-6E1D97F66DD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785" y="0"/>
            <a:ext cx="4594290" cy="2613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F41FA-BB68-624E-B647-8D23D1CC1D1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544" y="0"/>
            <a:ext cx="4321961" cy="2428942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166919" y="0"/>
            <a:ext cx="1942156" cy="376881"/>
          </a:xfrm>
          <a:prstGeom prst="rect">
            <a:avLst/>
          </a:prstGeom>
          <a:solidFill>
            <a:srgbClr val="E8F0FF">
              <a:alpha val="56078"/>
            </a:srgbClr>
          </a:solidFill>
          <a:ln w="9525">
            <a:noFill/>
            <a:miter lim="800000"/>
            <a:headEnd/>
            <a:tailEnd/>
          </a:ln>
        </p:spPr>
        <p:txBody>
          <a:bodyPr lIns="91410" tIns="45706" rIns="91410" bIns="45706"/>
          <a:lstStyle/>
          <a:p>
            <a:pPr algn="r" eaLnBrk="0" hangingPunct="0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social networks</a:t>
            </a:r>
          </a:p>
          <a:p>
            <a:pPr marL="342793" indent="-342793" eaLnBrk="0" hangingPunct="0">
              <a:spcBef>
                <a:spcPct val="20000"/>
              </a:spcBef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endParaRPr lang="pt-BR" sz="20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96963"/>
            <a:ext cx="4307417" cy="33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0" y="6503927"/>
            <a:ext cx="2508422" cy="364524"/>
          </a:xfrm>
          <a:prstGeom prst="rect">
            <a:avLst/>
          </a:prstGeom>
          <a:solidFill>
            <a:srgbClr val="E8F0FF">
              <a:alpha val="65882"/>
            </a:srgbClr>
          </a:solidFill>
          <a:ln w="9525">
            <a:noFill/>
            <a:miter lim="800000"/>
            <a:headEnd/>
            <a:tailEnd/>
          </a:ln>
        </p:spPr>
        <p:txBody>
          <a:bodyPr lIns="91410" tIns="45706" rIns="91410" bIns="45706"/>
          <a:lstStyle/>
          <a:p>
            <a:pPr marL="342793" indent="-342793" eaLnBrk="0" hangingPunct="0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sensors</a:t>
            </a: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 </a:t>
            </a: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everywhere</a:t>
            </a:r>
            <a:endParaRPr lang="pt-BR" sz="20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0"/>
            <a:ext cx="1915297" cy="376881"/>
          </a:xfrm>
          <a:prstGeom prst="rect">
            <a:avLst/>
          </a:prstGeom>
          <a:solidFill>
            <a:srgbClr val="E8F0FF">
              <a:alpha val="69804"/>
            </a:srgbClr>
          </a:solidFill>
          <a:ln w="9525">
            <a:noFill/>
            <a:miter lim="800000"/>
            <a:headEnd/>
            <a:tailEnd/>
          </a:ln>
        </p:spPr>
        <p:txBody>
          <a:bodyPr lIns="91410" tIns="45706" rIns="91410" bIns="45706"/>
          <a:lstStyle/>
          <a:p>
            <a:pPr marL="342793" indent="-342793" eaLnBrk="0" hangingPunct="0">
              <a:buClr>
                <a:srgbClr val="00007D"/>
              </a:buClr>
              <a:buSzPct val="75000"/>
              <a:defRPr/>
            </a:pP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mobile </a:t>
            </a: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devices</a:t>
            </a:r>
            <a:endParaRPr lang="pt-BR" sz="20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  <a:p>
            <a:pPr marL="342793" indent="-342793" eaLnBrk="0" hangingPunct="0">
              <a:buClr>
                <a:srgbClr val="00007D"/>
              </a:buClr>
              <a:buSzPct val="75000"/>
              <a:buFont typeface="Wingdings" pitchFamily="2" charset="2"/>
              <a:buChar char="n"/>
              <a:defRPr/>
            </a:pPr>
            <a:endParaRPr lang="pt-BR" sz="20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7407876" y="6503927"/>
            <a:ext cx="1736124" cy="380722"/>
          </a:xfrm>
          <a:prstGeom prst="rect">
            <a:avLst/>
          </a:prstGeom>
          <a:solidFill>
            <a:srgbClr val="E8E8F1">
              <a:alpha val="65882"/>
            </a:srgbClr>
          </a:solidFill>
          <a:ln w="9525">
            <a:noFill/>
            <a:miter lim="800000"/>
            <a:headEnd/>
            <a:tailEnd/>
          </a:ln>
        </p:spPr>
        <p:txBody>
          <a:bodyPr lIns="91410" tIns="45706" rIns="91410" bIns="45706"/>
          <a:lstStyle/>
          <a:p>
            <a:pPr algn="r" eaLnBrk="0" hangingPunct="0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lots</a:t>
            </a: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 </a:t>
            </a: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of</a:t>
            </a:r>
            <a:r>
              <a:rPr lang="pt-BR" sz="20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 </a:t>
            </a:r>
            <a:r>
              <a:rPr lang="pt-BR" sz="20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images</a:t>
            </a:r>
            <a:endParaRPr lang="pt-BR" sz="20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0" y="2429443"/>
            <a:ext cx="9144000" cy="1251971"/>
          </a:xfrm>
          <a:prstGeom prst="rect">
            <a:avLst/>
          </a:prstGeom>
          <a:solidFill>
            <a:srgbClr val="E8E8F1">
              <a:alpha val="80000"/>
            </a:srgbClr>
          </a:solidFill>
          <a:ln w="9525">
            <a:noFill/>
            <a:miter lim="800000"/>
            <a:headEnd/>
            <a:tailEnd/>
          </a:ln>
        </p:spPr>
        <p:txBody>
          <a:bodyPr lIns="91410" tIns="45706" rIns="91410" bIns="45706"/>
          <a:lstStyle/>
          <a:p>
            <a:pPr marL="342793" indent="-342793" algn="ctr" eaLnBrk="0" hangingPunct="0">
              <a:spcBef>
                <a:spcPts val="600"/>
              </a:spcBef>
              <a:spcAft>
                <a:spcPts val="0"/>
              </a:spcAft>
              <a:buClr>
                <a:srgbClr val="00007D"/>
              </a:buClr>
              <a:buSzPct val="75000"/>
              <a:defRPr/>
            </a:pPr>
            <a:r>
              <a:rPr lang="pt-BR" sz="28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Mobile </a:t>
            </a:r>
            <a:r>
              <a:rPr lang="pt-BR" sz="28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devices</a:t>
            </a:r>
            <a:r>
              <a:rPr lang="pt-BR" sz="28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, social network, big Earth </a:t>
            </a:r>
            <a:r>
              <a:rPr lang="pt-BR" sz="28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observation</a:t>
            </a:r>
            <a:r>
              <a:rPr lang="pt-BR" sz="28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 sets: new </a:t>
            </a:r>
            <a:r>
              <a:rPr lang="pt-BR" sz="28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technologies</a:t>
            </a:r>
            <a:r>
              <a:rPr lang="pt-BR" sz="28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, new </a:t>
            </a:r>
            <a:r>
              <a:rPr lang="pt-BR" sz="28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challenges</a:t>
            </a:r>
            <a:endParaRPr lang="pt-BR" sz="28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  <a:p>
            <a:pPr marL="342793" indent="-342793" algn="r" eaLnBrk="0" hangingPunct="0">
              <a:spcBef>
                <a:spcPts val="1200"/>
              </a:spcBef>
              <a:spcAft>
                <a:spcPts val="0"/>
              </a:spcAft>
              <a:buClr>
                <a:srgbClr val="00007D"/>
              </a:buClr>
              <a:buSzPct val="75000"/>
              <a:defRPr/>
            </a:pPr>
            <a:r>
              <a:rPr lang="pt-BR" sz="12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images</a:t>
            </a:r>
            <a:r>
              <a:rPr lang="pt-BR" sz="12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: </a:t>
            </a:r>
            <a:r>
              <a:rPr lang="pt-BR" sz="12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Economist</a:t>
            </a:r>
            <a:r>
              <a:rPr lang="pt-BR" sz="12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, USGS, </a:t>
            </a:r>
            <a:r>
              <a:rPr lang="pt-BR" sz="12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LinkedIn</a:t>
            </a:r>
            <a:r>
              <a:rPr lang="pt-BR" sz="1200" kern="0" dirty="0">
                <a:solidFill>
                  <a:srgbClr val="000066"/>
                </a:solidFill>
                <a:latin typeface="Proxima Nova Rg" panose="02000506030000020004" pitchFamily="2" charset="77"/>
              </a:rPr>
              <a:t>, </a:t>
            </a:r>
            <a:r>
              <a:rPr lang="pt-BR" sz="1200" kern="0" dirty="0" err="1">
                <a:solidFill>
                  <a:srgbClr val="000066"/>
                </a:solidFill>
                <a:latin typeface="Proxima Nova Rg" panose="02000506030000020004" pitchFamily="2" charset="77"/>
              </a:rPr>
              <a:t>tagesanzeiger.ch</a:t>
            </a:r>
            <a:endParaRPr lang="pt-BR" sz="12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  <a:p>
            <a:pPr marL="342793" indent="-342793" algn="ctr" eaLnBrk="0" hangingPunct="0">
              <a:spcBef>
                <a:spcPct val="20000"/>
              </a:spcBef>
              <a:buClr>
                <a:srgbClr val="00007D"/>
              </a:buClr>
              <a:buSzPct val="75000"/>
              <a:defRPr/>
            </a:pPr>
            <a:endParaRPr lang="pt-BR" sz="2800" kern="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37402-9B69-6445-A52E-3E9D37964D13}"/>
              </a:ext>
            </a:extLst>
          </p:cNvPr>
          <p:cNvSpPr txBox="1"/>
          <p:nvPr/>
        </p:nvSpPr>
        <p:spPr>
          <a:xfrm>
            <a:off x="3682314" y="66108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847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3DB60-512D-5444-874A-8ACD1BD4CE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727" y="857870"/>
            <a:ext cx="5155422" cy="33840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01DAB-B837-3E49-8319-583BC0A6D5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800" y="134017"/>
            <a:ext cx="3829573" cy="785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53BB6F-F295-604B-8DAE-444850ED4BA5}"/>
              </a:ext>
            </a:extLst>
          </p:cNvPr>
          <p:cNvSpPr/>
          <p:nvPr/>
        </p:nvSpPr>
        <p:spPr>
          <a:xfrm>
            <a:off x="327993" y="4477214"/>
            <a:ext cx="8696738" cy="2246769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George Box (</a:t>
            </a:r>
            <a:r>
              <a:rPr lang="en-US" sz="24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Univ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 Wisconsin): “All models are wrong, but some are useful” 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Chris Anderson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  <a:sym typeface="Wingdings" pitchFamily="2" charset="2"/>
              </a:rPr>
              <a:t> (Wired): 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“What can Science learn from Google?”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Peter </a:t>
            </a:r>
            <a:r>
              <a:rPr lang="en-US" sz="24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Norvig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 (Google): “All models are wrong, and increasingly you can succeed without them”. </a:t>
            </a:r>
          </a:p>
        </p:txBody>
      </p:sp>
    </p:spTree>
    <p:extLst>
      <p:ext uri="{BB962C8B-B14F-4D97-AF65-F5344CB8AC3E}">
        <p14:creationId xmlns:p14="http://schemas.microsoft.com/office/powerpoint/2010/main" val="983406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15FBF-11B7-D34C-97AD-D287DD9A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“Black holes are simpler than forests and Science has its limits”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7D87D-F15A-CA42-B28F-2B1DC7715A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805" y="1793891"/>
            <a:ext cx="6887755" cy="4132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13053-997C-6041-AC6C-145B37DD0F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04125"/>
            <a:ext cx="1745081" cy="75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10894-14BD-854F-84B6-1709EFAAC4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1793891"/>
            <a:ext cx="2021477" cy="2695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FF30C-3B1D-CB4E-A3FF-F6E053BFC0D2}"/>
              </a:ext>
            </a:extLst>
          </p:cNvPr>
          <p:cNvSpPr txBox="1"/>
          <p:nvPr/>
        </p:nvSpPr>
        <p:spPr>
          <a:xfrm>
            <a:off x="40305" y="4650248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Sir Martin Rees </a:t>
            </a:r>
          </a:p>
          <a:p>
            <a:pPr algn="ctr"/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(Astronomer Royal)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68D48-00F0-464B-8147-CC2808AB3D82}"/>
              </a:ext>
            </a:extLst>
          </p:cNvPr>
          <p:cNvSpPr txBox="1"/>
          <p:nvPr/>
        </p:nvSpPr>
        <p:spPr>
          <a:xfrm>
            <a:off x="2564733" y="6050176"/>
            <a:ext cx="617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“More is different” (Anderson, Science 1972) </a:t>
            </a:r>
          </a:p>
        </p:txBody>
      </p:sp>
    </p:spTree>
    <p:extLst>
      <p:ext uri="{BB962C8B-B14F-4D97-AF65-F5344CB8AC3E}">
        <p14:creationId xmlns:p14="http://schemas.microsoft.com/office/powerpoint/2010/main" val="30392291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7B8466-B693-274F-BBC9-0CD203FF77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1" y="3498851"/>
            <a:ext cx="4514849" cy="3359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CC93B5-9B63-EF40-A89B-198C8517DF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98851"/>
            <a:ext cx="4514850" cy="33522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F4F04F-B970-224F-8579-89269075456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451485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AC711-A3F4-6141-8950-D5C1AA15C27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13" y="6906"/>
            <a:ext cx="4518088" cy="3422093"/>
          </a:xfrm>
          <a:prstGeom prst="rect">
            <a:avLst/>
          </a:prstGeom>
        </p:spPr>
      </p:pic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-1618" y="2976374"/>
            <a:ext cx="9143999" cy="1261884"/>
          </a:xfrm>
          <a:prstGeom prst="rect">
            <a:avLst/>
          </a:prstGeom>
          <a:solidFill>
            <a:srgbClr val="EDEDED">
              <a:alpha val="82000"/>
            </a:srgbClr>
          </a:solidFill>
          <a:ln>
            <a:noFill/>
          </a:ln>
        </p:spPr>
        <p:txBody>
          <a:bodyPr wrap="square" tIns="137160" bIns="13716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spcBef>
                <a:spcPts val="0"/>
              </a:spcBef>
              <a:buClr>
                <a:srgbClr val="00007D"/>
              </a:buClr>
              <a:buSzPct val="75000"/>
              <a:buFont typeface="Wingdings" charset="0"/>
              <a:buNone/>
              <a:defRPr/>
            </a:pPr>
            <a:r>
              <a:rPr lang="en-US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What is the semantic content of information measured by big Earth observation data?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81C1282A-F7E9-7048-A3FA-B8D1E0631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8300" y="6604107"/>
            <a:ext cx="1155700" cy="253893"/>
          </a:xfrm>
          <a:prstGeom prst="rect">
            <a:avLst/>
          </a:prstGeom>
          <a:solidFill>
            <a:srgbClr val="E8F0FF">
              <a:alpha val="3607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USGS</a:t>
            </a:r>
          </a:p>
        </p:txBody>
      </p:sp>
    </p:spTree>
    <p:extLst>
      <p:ext uri="{BB962C8B-B14F-4D97-AF65-F5344CB8AC3E}">
        <p14:creationId xmlns:p14="http://schemas.microsoft.com/office/powerpoint/2010/main" val="88832407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47E40-E813-2246-B4A3-47200CD0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140" y="-56902"/>
            <a:ext cx="8900984" cy="754285"/>
          </a:xfrm>
        </p:spPr>
        <p:txBody>
          <a:bodyPr>
            <a:normAutofit/>
          </a:bodyPr>
          <a:lstStyle/>
          <a:p>
            <a:r>
              <a:rPr lang="pt-BR" dirty="0" err="1"/>
              <a:t>From</a:t>
            </a:r>
            <a:r>
              <a:rPr lang="pt-BR" dirty="0"/>
              <a:t> reality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representation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5D063A-F37D-BE46-84CB-8909FB9FDD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734" y="4137240"/>
            <a:ext cx="2516686" cy="16821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F8EF73E-8D17-A249-AD45-8A41E1571A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734" y="1927595"/>
            <a:ext cx="2516686" cy="1682105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BC8C553-CE86-9243-A05F-2E6CB8B64A65}"/>
              </a:ext>
            </a:extLst>
          </p:cNvPr>
          <p:cNvSpPr/>
          <p:nvPr/>
        </p:nvSpPr>
        <p:spPr>
          <a:xfrm>
            <a:off x="509063" y="1130641"/>
            <a:ext cx="1791756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reality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1E08264-9087-B341-858F-F5BC4F5AEF9D}"/>
              </a:ext>
            </a:extLst>
          </p:cNvPr>
          <p:cNvSpPr/>
          <p:nvPr/>
        </p:nvSpPr>
        <p:spPr>
          <a:xfrm>
            <a:off x="375849" y="5936787"/>
            <a:ext cx="2232455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measurements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DFF061B9-81D4-024A-AE5E-09CE5F59B169}"/>
              </a:ext>
            </a:extLst>
          </p:cNvPr>
          <p:cNvSpPr/>
          <p:nvPr/>
        </p:nvSpPr>
        <p:spPr>
          <a:xfrm>
            <a:off x="2814458" y="2638603"/>
            <a:ext cx="650790" cy="260088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C728063-EAF9-A74C-83DF-164373888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346" y="1191205"/>
            <a:ext cx="2143408" cy="2569654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14FDA4F2-BD38-254C-86F1-7613A3DE0EE7}"/>
              </a:ext>
            </a:extLst>
          </p:cNvPr>
          <p:cNvSpPr/>
          <p:nvPr/>
        </p:nvSpPr>
        <p:spPr>
          <a:xfrm>
            <a:off x="3778508" y="1122450"/>
            <a:ext cx="1791756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ontologies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2" name="Picture 3" descr="NLCD06_CONUS_landcover_500dpi.jpg">
            <a:extLst>
              <a:ext uri="{FF2B5EF4-FFF2-40B4-BE49-F238E27FC236}">
                <a16:creationId xmlns:a16="http://schemas.microsoft.com/office/drawing/2014/main" id="{3A8751A1-780D-094F-87B7-81A5FFAE566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5113" y="1710908"/>
            <a:ext cx="2887005" cy="2115478"/>
          </a:xfrm>
          <a:prstGeom prst="rect">
            <a:avLst/>
          </a:prstGeom>
        </p:spPr>
      </p:pic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48B47A4B-E67A-F74E-A49D-F8BC72F3EE4A}"/>
              </a:ext>
            </a:extLst>
          </p:cNvPr>
          <p:cNvSpPr/>
          <p:nvPr/>
        </p:nvSpPr>
        <p:spPr>
          <a:xfrm>
            <a:off x="5680868" y="2658178"/>
            <a:ext cx="576127" cy="314799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AE97481D-67B1-8C40-8746-A426A739260B}"/>
              </a:ext>
            </a:extLst>
          </p:cNvPr>
          <p:cNvSpPr/>
          <p:nvPr/>
        </p:nvSpPr>
        <p:spPr>
          <a:xfrm>
            <a:off x="6802738" y="1130641"/>
            <a:ext cx="1791756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classification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3A45443-0489-C742-A5B7-85118CB0103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146" y="4007065"/>
            <a:ext cx="2444479" cy="1853413"/>
          </a:xfrm>
          <a:prstGeom prst="rect">
            <a:avLst/>
          </a:prstGeom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7914E47D-791C-EC44-9927-09708A034304}"/>
              </a:ext>
            </a:extLst>
          </p:cNvPr>
          <p:cNvSpPr/>
          <p:nvPr/>
        </p:nvSpPr>
        <p:spPr>
          <a:xfrm>
            <a:off x="3558157" y="5936787"/>
            <a:ext cx="2232455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Data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organisation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Seta para a Direita 18">
            <a:extLst>
              <a:ext uri="{FF2B5EF4-FFF2-40B4-BE49-F238E27FC236}">
                <a16:creationId xmlns:a16="http://schemas.microsoft.com/office/drawing/2014/main" id="{C17AEFCA-71D5-344B-899B-C3622D4B2B99}"/>
              </a:ext>
            </a:extLst>
          </p:cNvPr>
          <p:cNvSpPr/>
          <p:nvPr/>
        </p:nvSpPr>
        <p:spPr>
          <a:xfrm>
            <a:off x="2801356" y="4709867"/>
            <a:ext cx="650790" cy="260088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Light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CF7E382-A308-CC48-A33C-6E6D139F49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351" y="3717494"/>
            <a:ext cx="2144515" cy="2144515"/>
          </a:xfrm>
          <a:prstGeom prst="rect">
            <a:avLst/>
          </a:prstGeom>
        </p:spPr>
      </p:pic>
      <p:sp>
        <p:nvSpPr>
          <p:cNvPr id="21" name="Rectangle 4">
            <a:extLst>
              <a:ext uri="{FF2B5EF4-FFF2-40B4-BE49-F238E27FC236}">
                <a16:creationId xmlns:a16="http://schemas.microsoft.com/office/drawing/2014/main" id="{030F5222-F695-8B49-8AF9-D36FEE5B9086}"/>
              </a:ext>
            </a:extLst>
          </p:cNvPr>
          <p:cNvSpPr/>
          <p:nvPr/>
        </p:nvSpPr>
        <p:spPr>
          <a:xfrm>
            <a:off x="6626752" y="5939233"/>
            <a:ext cx="2232455" cy="400110"/>
          </a:xfrm>
          <a:prstGeom prst="rect">
            <a:avLst/>
          </a:prstGeom>
          <a:solidFill>
            <a:srgbClr val="DDE8F6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326C"/>
                </a:solidFill>
                <a:effectLst/>
                <a:uLnTx/>
                <a:uFillTx/>
                <a:latin typeface="Proxima Nova Rg" panose="02000506030000020004" pitchFamily="2" charset="77"/>
                <a:ea typeface="+mn-ea"/>
                <a:cs typeface="Calibri" panose="020F0502020204030204" pitchFamily="34" charset="0"/>
              </a:rPr>
              <a:t>Data analysis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F0001"/>
              </a:solidFill>
              <a:effectLst/>
              <a:uLnTx/>
              <a:uFillTx/>
              <a:latin typeface="Proxima Nova Rg" panose="02000506030000020004" pitchFamily="2" charset="77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662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3063-CB2F-ED46-9B17-16F52D22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What are the limits of machine learning?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9BCDEC-0884-E84C-94A5-35AB5A52E0A1}"/>
              </a:ext>
            </a:extLst>
          </p:cNvPr>
          <p:cNvSpPr/>
          <p:nvPr/>
        </p:nvSpPr>
        <p:spPr>
          <a:xfrm>
            <a:off x="651052" y="5580378"/>
            <a:ext cx="8077200" cy="769441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What works for face recognition, automatic translation,</a:t>
            </a:r>
            <a:r>
              <a:rPr lang="en-US" sz="2200" dirty="0">
                <a:solidFill>
                  <a:srgbClr val="00007D">
                    <a:lumMod val="75000"/>
                  </a:srgbClr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 and</a:t>
            </a:r>
            <a:r>
              <a:rPr kumimoji="0" lang="en-US" sz="22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 Chess/Go games</a:t>
            </a:r>
            <a:r>
              <a:rPr lang="en-US" sz="2200" dirty="0">
                <a:solidFill>
                  <a:srgbClr val="00007D">
                    <a:lumMod val="75000"/>
                  </a:srgbClr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 </a:t>
            </a:r>
            <a:r>
              <a:rPr lang="en-US" sz="2200" dirty="0">
                <a:solidFill>
                  <a:srgbClr val="8B0505"/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does also work for big spatial data</a:t>
            </a:r>
            <a:r>
              <a:rPr lang="en-US" sz="2200" dirty="0">
                <a:solidFill>
                  <a:srgbClr val="00007D">
                    <a:lumMod val="75000"/>
                  </a:srgbClr>
                </a:solidFill>
                <a:latin typeface="Proxima Nova Rg" panose="02000506030000020004" pitchFamily="2" charset="77"/>
                <a:ea typeface="Calibri" charset="0"/>
                <a:cs typeface="Calibri" charset="0"/>
              </a:rPr>
              <a:t>?</a:t>
            </a:r>
            <a:endParaRPr kumimoji="0" lang="en-US" sz="2200" u="none" strike="noStrike" kern="1200" cap="none" spc="0" normalizeH="0" baseline="0" noProof="0" dirty="0">
              <a:ln>
                <a:noFill/>
              </a:ln>
              <a:solidFill>
                <a:srgbClr val="00007D">
                  <a:lumMod val="75000"/>
                </a:srgbClr>
              </a:solidFill>
              <a:effectLst/>
              <a:uLnTx/>
              <a:uFillTx/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27738E-2620-074A-BD9C-0FC7779A8F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52" y="985518"/>
            <a:ext cx="8077200" cy="4594860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CA16EF39-CC52-3D43-B419-5EDF7126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700" y="6573329"/>
            <a:ext cx="3574300" cy="284671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manmax31.github.io</a:t>
            </a:r>
          </a:p>
        </p:txBody>
      </p:sp>
    </p:spTree>
    <p:extLst>
      <p:ext uri="{BB962C8B-B14F-4D97-AF65-F5344CB8AC3E}">
        <p14:creationId xmlns:p14="http://schemas.microsoft.com/office/powerpoint/2010/main" val="2174156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1EF1DD-E98A-5641-962E-EC9DA1FFB636}"/>
              </a:ext>
            </a:extLst>
          </p:cNvPr>
          <p:cNvSpPr txBox="1"/>
          <p:nvPr/>
        </p:nvSpPr>
        <p:spPr>
          <a:xfrm>
            <a:off x="428492" y="4221053"/>
            <a:ext cx="1905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D6C"/>
                </a:solidFill>
              </a:rPr>
              <a:t>Big satellite data</a:t>
            </a:r>
          </a:p>
          <a:p>
            <a:pPr algn="ctr"/>
            <a:r>
              <a:rPr lang="en-US" sz="2000" dirty="0">
                <a:solidFill>
                  <a:srgbClr val="003D6C"/>
                </a:solidFill>
              </a:rPr>
              <a:t>(2PB per day)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AACC9-E75B-4F4E-924B-49C63E74A4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00" y="2319912"/>
            <a:ext cx="2708614" cy="1805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3EF49-53A7-BE42-BE19-61CFC93001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56" y="2319913"/>
            <a:ext cx="2755094" cy="1832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7541-CE52-4042-9C52-761402D2EF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193" y="2322781"/>
            <a:ext cx="2740497" cy="18269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457E4-447C-8349-8D50-368A5F0CC201}"/>
              </a:ext>
            </a:extLst>
          </p:cNvPr>
          <p:cNvSpPr txBox="1"/>
          <p:nvPr/>
        </p:nvSpPr>
        <p:spPr>
          <a:xfrm>
            <a:off x="3367890" y="4221052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D6C"/>
                </a:solidFill>
              </a:rPr>
              <a:t>Data cubes</a:t>
            </a:r>
          </a:p>
          <a:p>
            <a:pPr algn="ctr"/>
            <a:r>
              <a:rPr lang="en-US" sz="2000" dirty="0">
                <a:solidFill>
                  <a:srgbClr val="003D6C"/>
                </a:solidFill>
              </a:rPr>
              <a:t>(space-time fields)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BC9C-014A-3E45-AB43-9D9E99A63C18}"/>
              </a:ext>
            </a:extLst>
          </p:cNvPr>
          <p:cNvSpPr txBox="1"/>
          <p:nvPr/>
        </p:nvSpPr>
        <p:spPr>
          <a:xfrm>
            <a:off x="6532100" y="4221051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D6C"/>
                </a:solidFill>
              </a:rPr>
              <a:t>Machine learning</a:t>
            </a:r>
          </a:p>
          <a:p>
            <a:pPr algn="ctr"/>
            <a:r>
              <a:rPr lang="en-US" sz="2000" dirty="0">
                <a:solidFill>
                  <a:srgbClr val="003D6C"/>
                </a:solidFill>
              </a:rPr>
              <a:t>(classification)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4E6EBD-7547-A947-83C3-0013671D6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Big spatial data for sustainable development: </a:t>
            </a:r>
            <a:br>
              <a:rPr lang="en-US" sz="3200" dirty="0"/>
            </a:br>
            <a:r>
              <a:rPr lang="en-US" sz="3200" dirty="0"/>
              <a:t>Earth observation images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5C1559D-D8E3-6648-895A-49286B229B8E}"/>
              </a:ext>
            </a:extLst>
          </p:cNvPr>
          <p:cNvSpPr/>
          <p:nvPr/>
        </p:nvSpPr>
        <p:spPr>
          <a:xfrm>
            <a:off x="2883208" y="3083011"/>
            <a:ext cx="269503" cy="23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8564B8A-A416-5145-998B-7766F7BF6A8B}"/>
              </a:ext>
            </a:extLst>
          </p:cNvPr>
          <p:cNvSpPr/>
          <p:nvPr/>
        </p:nvSpPr>
        <p:spPr>
          <a:xfrm>
            <a:off x="5931346" y="3083011"/>
            <a:ext cx="269503" cy="23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5CC24-D7C6-7D4A-963F-4F34B51EC383}"/>
              </a:ext>
            </a:extLst>
          </p:cNvPr>
          <p:cNvSpPr/>
          <p:nvPr/>
        </p:nvSpPr>
        <p:spPr>
          <a:xfrm>
            <a:off x="1164255" y="5434800"/>
            <a:ext cx="6972300" cy="523220"/>
          </a:xfrm>
          <a:prstGeom prst="rect">
            <a:avLst/>
          </a:prstGeom>
          <a:solidFill>
            <a:srgbClr val="E8F0FF"/>
          </a:solidFill>
          <a:ln>
            <a:solidFill>
              <a:srgbClr val="E9F5FE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In what ways is 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8B0505"/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big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 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8B0505"/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spatial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 data 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8B0505"/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special</a:t>
            </a: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?</a:t>
            </a: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5CF86B4A-B414-1946-9122-FBB0DCEE6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700" y="6573329"/>
            <a:ext cx="357430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NASA, Swiss Data Cube, ECMWF</a:t>
            </a:r>
          </a:p>
        </p:txBody>
      </p:sp>
    </p:spTree>
    <p:extLst>
      <p:ext uri="{BB962C8B-B14F-4D97-AF65-F5344CB8AC3E}">
        <p14:creationId xmlns:p14="http://schemas.microsoft.com/office/powerpoint/2010/main" val="917470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ítulo 1">
            <a:extLst>
              <a:ext uri="{FF2B5EF4-FFF2-40B4-BE49-F238E27FC236}">
                <a16:creationId xmlns:a16="http://schemas.microsoft.com/office/drawing/2014/main" id="{16EF4EA1-323F-C44C-A7EE-3BF94B5C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n-US" dirty="0" err="1">
                <a:ea typeface="ＭＳ Ｐゴシック" panose="020B0600070205080204" pitchFamily="34" charset="-128"/>
              </a:rPr>
              <a:t>What’s</a:t>
            </a:r>
            <a:r>
              <a:rPr lang="pt-BR" altLang="en-US" dirty="0">
                <a:ea typeface="ＭＳ Ｐゴシック" panose="020B0600070205080204" pitchFamily="34" charset="-128"/>
              </a:rPr>
              <a:t> in </a:t>
            </a:r>
            <a:r>
              <a:rPr lang="pt-BR" altLang="en-US" dirty="0" err="1">
                <a:ea typeface="ＭＳ Ｐゴシック" panose="020B0600070205080204" pitchFamily="34" charset="-128"/>
              </a:rPr>
              <a:t>an</a:t>
            </a:r>
            <a:r>
              <a:rPr lang="pt-BR" altLang="en-US" dirty="0">
                <a:ea typeface="ＭＳ Ｐゴシック" panose="020B0600070205080204" pitchFamily="34" charset="-128"/>
              </a:rPr>
              <a:t> </a:t>
            </a:r>
            <a:r>
              <a:rPr lang="pt-BR" altLang="en-US" dirty="0" err="1">
                <a:ea typeface="ＭＳ Ｐゴシック" panose="020B0600070205080204" pitchFamily="34" charset="-128"/>
              </a:rPr>
              <a:t>image</a:t>
            </a:r>
            <a:r>
              <a:rPr lang="pt-BR" altLang="en-US" dirty="0">
                <a:ea typeface="ＭＳ Ｐゴシック" panose="020B0600070205080204" pitchFamily="34" charset="-128"/>
              </a:rPr>
              <a:t>?</a:t>
            </a:r>
          </a:p>
        </p:txBody>
      </p:sp>
      <p:sp>
        <p:nvSpPr>
          <p:cNvPr id="125954" name="CaixaDeTexto 3">
            <a:extLst>
              <a:ext uri="{FF2B5EF4-FFF2-40B4-BE49-F238E27FC236}">
                <a16:creationId xmlns:a16="http://schemas.microsoft.com/office/drawing/2014/main" id="{816CBEDB-9AC4-DC46-94D6-BEDF6FC36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79" y="4993999"/>
            <a:ext cx="8625853" cy="1323439"/>
          </a:xfrm>
          <a:prstGeom prst="rect">
            <a:avLst/>
          </a:prstGeom>
          <a:solidFill>
            <a:srgbClr val="E8F0FF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ja-JP" altLang="en-US" sz="2000">
                <a:solidFill>
                  <a:srgbClr val="000066"/>
                </a:solidFill>
                <a:latin typeface="Proxima Nova Rg" panose="02000506030000020004" pitchFamily="2" charset="77"/>
              </a:rPr>
              <a:t>“</a:t>
            </a:r>
            <a:r>
              <a:rPr lang="en-US" altLang="ja-JP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A remote sensing   image   is   a   measurement   that   captures snapshots   of   change   trajectories. The focus of the ontological characterization of images should be on </a:t>
            </a:r>
            <a:r>
              <a:rPr lang="en-US" altLang="ja-JP" sz="2000" dirty="0">
                <a:solidFill>
                  <a:srgbClr val="8B0505"/>
                </a:solidFill>
                <a:latin typeface="Proxima Nova Rg" panose="02000506030000020004" pitchFamily="2" charset="77"/>
              </a:rPr>
              <a:t>searching  for  changes  </a:t>
            </a:r>
            <a:r>
              <a:rPr lang="en-US" altLang="ja-JP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instead  of  </a:t>
            </a:r>
            <a:r>
              <a:rPr lang="en-US" altLang="ja-JP" sz="2000" dirty="0">
                <a:solidFill>
                  <a:srgbClr val="8B0505"/>
                </a:solidFill>
                <a:latin typeface="Proxima Nova Rg" panose="02000506030000020004" pitchFamily="2" charset="77"/>
              </a:rPr>
              <a:t>searching  for  content</a:t>
            </a:r>
            <a:r>
              <a:rPr lang="en-US" altLang="ja-JP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.</a:t>
            </a:r>
            <a:r>
              <a:rPr lang="ja-JP" altLang="en-US" sz="2000">
                <a:solidFill>
                  <a:srgbClr val="000066"/>
                </a:solidFill>
                <a:latin typeface="Proxima Nova Rg" panose="02000506030000020004" pitchFamily="2" charset="77"/>
              </a:rPr>
              <a:t>”</a:t>
            </a:r>
            <a:r>
              <a:rPr lang="en-US" altLang="ja-JP" sz="2000" dirty="0">
                <a:solidFill>
                  <a:srgbClr val="000066"/>
                </a:solidFill>
                <a:latin typeface="Proxima Nova Rg" panose="02000506030000020004" pitchFamily="2" charset="77"/>
              </a:rPr>
              <a:t> (Camara et al, COSIT 2001)</a:t>
            </a:r>
            <a:endParaRPr lang="pt-BR" altLang="en-US" sz="2000" dirty="0">
              <a:solidFill>
                <a:srgbClr val="000066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125956" name="Picture 3" descr="Landsat_Gallery_378_1_full">
            <a:extLst>
              <a:ext uri="{FF2B5EF4-FFF2-40B4-BE49-F238E27FC236}">
                <a16:creationId xmlns:a16="http://schemas.microsoft.com/office/drawing/2014/main" id="{24E1D92F-323B-8643-9B05-9C789053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579" y="1048393"/>
            <a:ext cx="8001836" cy="383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8D63331A-A638-7C49-9F41-6EA549149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8300" y="6604107"/>
            <a:ext cx="115570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USGS</a:t>
            </a:r>
          </a:p>
        </p:txBody>
      </p:sp>
    </p:spTree>
    <p:extLst>
      <p:ext uri="{BB962C8B-B14F-4D97-AF65-F5344CB8AC3E}">
        <p14:creationId xmlns:p14="http://schemas.microsoft.com/office/powerpoint/2010/main" val="4095497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pt-BR" dirty="0">
                <a:solidFill>
                  <a:srgbClr val="00467E"/>
                </a:solidFill>
              </a:rPr>
              <a:t>Space </a:t>
            </a:r>
            <a:r>
              <a:rPr lang="pt-BR" dirty="0" err="1">
                <a:solidFill>
                  <a:srgbClr val="00467E"/>
                </a:solidFill>
              </a:rPr>
              <a:t>first</a:t>
            </a:r>
            <a:r>
              <a:rPr lang="pt-BR" dirty="0">
                <a:solidFill>
                  <a:srgbClr val="00467E"/>
                </a:solidFill>
              </a:rPr>
              <a:t>, time later </a:t>
            </a:r>
            <a:r>
              <a:rPr lang="pt-BR" dirty="0" err="1">
                <a:solidFill>
                  <a:srgbClr val="00467E"/>
                </a:solidFill>
              </a:rPr>
              <a:t>or</a:t>
            </a:r>
            <a:r>
              <a:rPr lang="pt-BR" dirty="0">
                <a:solidFill>
                  <a:srgbClr val="00467E"/>
                </a:solidFill>
              </a:rPr>
              <a:t> time </a:t>
            </a:r>
            <a:r>
              <a:rPr lang="pt-BR" dirty="0" err="1">
                <a:solidFill>
                  <a:srgbClr val="00467E"/>
                </a:solidFill>
              </a:rPr>
              <a:t>first</a:t>
            </a:r>
            <a:r>
              <a:rPr lang="pt-BR" dirty="0">
                <a:solidFill>
                  <a:srgbClr val="00467E"/>
                </a:solidFill>
              </a:rPr>
              <a:t>, </a:t>
            </a:r>
            <a:r>
              <a:rPr lang="pt-BR" dirty="0" err="1">
                <a:solidFill>
                  <a:srgbClr val="00467E"/>
                </a:solidFill>
              </a:rPr>
              <a:t>space</a:t>
            </a:r>
            <a:r>
              <a:rPr lang="pt-BR" dirty="0">
                <a:solidFill>
                  <a:srgbClr val="00467E"/>
                </a:solidFill>
              </a:rPr>
              <a:t> later? </a:t>
            </a:r>
          </a:p>
        </p:txBody>
      </p:sp>
      <p:sp>
        <p:nvSpPr>
          <p:cNvPr id="3" name="Rectangle 2"/>
          <p:cNvSpPr/>
          <p:nvPr/>
        </p:nvSpPr>
        <p:spPr>
          <a:xfrm>
            <a:off x="4908549" y="2018122"/>
            <a:ext cx="4235451" cy="830997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Proxima Nova Rg" panose="02000506030000020004" pitchFamily="2" charset="77"/>
                <a:cs typeface="Calibri"/>
              </a:rPr>
              <a:t>Space first</a:t>
            </a:r>
            <a:r>
              <a:rPr lang="en-US" sz="2400" dirty="0">
                <a:latin typeface="Proxima Nova Rg" panose="02000506030000020004" pitchFamily="2" charset="77"/>
                <a:cs typeface="Calibri"/>
              </a:rPr>
              <a:t>: 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classify images;</a:t>
            </a:r>
          </a:p>
          <a:p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compare results in time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6500" y="4216177"/>
            <a:ext cx="5397500" cy="230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0566" y="4767354"/>
            <a:ext cx="3299883" cy="1200329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Proxima Nova Rg" panose="02000506030000020004" pitchFamily="2" charset="77"/>
                <a:cs typeface="Calibri"/>
              </a:rPr>
              <a:t>Time first</a:t>
            </a:r>
            <a:r>
              <a:rPr lang="en-US" sz="2400" dirty="0">
                <a:latin typeface="Proxima Nova Rg" panose="02000506030000020004" pitchFamily="2" charset="77"/>
                <a:cs typeface="Calibri"/>
              </a:rPr>
              <a:t>: 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classify </a:t>
            </a:r>
          </a:p>
          <a:p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time series; join results to get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BA20D-314C-5042-90D9-8EA19F68F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48" y="1140962"/>
            <a:ext cx="4305301" cy="3075215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EEB3677F-86C3-C04E-99D1-5B09BEDC2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6604107"/>
            <a:ext cx="2051050" cy="253893"/>
          </a:xfrm>
          <a:prstGeom prst="rect">
            <a:avLst/>
          </a:prstGeom>
          <a:solidFill>
            <a:srgbClr val="E8F0FF">
              <a:alpha val="3607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graphics: V Maus, author</a:t>
            </a:r>
          </a:p>
        </p:txBody>
      </p:sp>
    </p:spTree>
    <p:extLst>
      <p:ext uri="{BB962C8B-B14F-4D97-AF65-F5344CB8AC3E}">
        <p14:creationId xmlns:p14="http://schemas.microsoft.com/office/powerpoint/2010/main" val="4002110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382265" y="6519446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graphics: Rolf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Simoes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(INPE)</a:t>
            </a:r>
          </a:p>
        </p:txBody>
      </p:sp>
      <p:sp>
        <p:nvSpPr>
          <p:cNvPr id="15" name="CaixaDeTexto 3"/>
          <p:cNvSpPr txBox="1">
            <a:spLocks noChangeArrowheads="1"/>
          </p:cNvSpPr>
          <p:nvPr/>
        </p:nvSpPr>
        <p:spPr bwMode="auto">
          <a:xfrm>
            <a:off x="630238" y="5486400"/>
            <a:ext cx="8189912" cy="927692"/>
          </a:xfrm>
          <a:prstGeom prst="rect">
            <a:avLst/>
          </a:prstGeom>
          <a:solidFill>
            <a:srgbClr val="E1E6F1"/>
          </a:solidFill>
          <a:ln>
            <a:noFill/>
          </a:ln>
        </p:spPr>
        <p:txBody>
          <a:bodyPr wrap="square" tIns="93600" bIns="93600">
            <a:spAutoFit/>
          </a:bodyPr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pPr algn="ctr"/>
            <a:r>
              <a:rPr lang="x-none" altLang="ja-JP" sz="2400" u="none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“Transformations </a:t>
            </a:r>
            <a:r>
              <a:rPr lang="x-none" altLang="ja-JP" sz="2400" u="none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of land cover due to actions of land </a:t>
            </a:r>
            <a:r>
              <a:rPr lang="x-none" altLang="ja-JP" sz="2400" u="none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use”</a:t>
            </a:r>
            <a:r>
              <a:rPr lang="en-US" altLang="ja-JP" sz="2400" u="none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 (continuous monitoring of landscapes</a:t>
            </a:r>
            <a:r>
              <a:rPr lang="en-US" altLang="ja-JP" sz="2400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)</a:t>
            </a:r>
            <a:r>
              <a:rPr lang="x-none" altLang="ja-JP" sz="2400" u="none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 </a:t>
            </a:r>
            <a:endParaRPr lang="en-US" altLang="ja-JP" sz="2400" u="none" dirty="0">
              <a:solidFill>
                <a:srgbClr val="000066"/>
              </a:solidFill>
              <a:latin typeface="Proxima Nova Rg" panose="02000506030000020004" pitchFamily="2" charset="77"/>
              <a:cs typeface="Calibri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238" y="1371600"/>
            <a:ext cx="8282516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83C744E-2705-2147-9B8C-8C06FB099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25841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Calibri"/>
                <a:ea typeface="ＭＳ Ｐゴシック" charset="0"/>
                <a:cs typeface="Calibri"/>
                <a:sym typeface="Helvetica Light"/>
              </a:defRPr>
            </a:lvl1pPr>
            <a:lvl2pPr marL="0" marR="0" indent="160729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2pPr>
            <a:lvl3pPr marL="0" marR="0" indent="321457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3pPr>
            <a:lvl4pPr marL="0" marR="0" indent="482186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4pPr>
            <a:lvl5pPr marL="0" marR="0" indent="642915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5pPr>
            <a:lvl6pPr marL="457200" marR="0" indent="803643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6pPr>
            <a:lvl7pPr marL="914400" marR="0" indent="964372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7pPr>
            <a:lvl8pPr marL="1371600" marR="0" indent="1125101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8pPr>
            <a:lvl9pPr marL="1828800" marR="0" indent="1285829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9pPr>
          </a:lstStyle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b="0" kern="0" dirty="0">
                <a:latin typeface="Proxima Nova Lt" panose="02000506030000020004" pitchFamily="2" charset="77"/>
              </a:rPr>
              <a:t>Land-use </a:t>
            </a:r>
            <a:r>
              <a:rPr lang="pt-BR" b="0" kern="0" dirty="0" err="1">
                <a:latin typeface="Proxima Nova Lt" panose="02000506030000020004" pitchFamily="2" charset="77"/>
              </a:rPr>
              <a:t>change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trajectories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measured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by</a:t>
            </a:r>
            <a:r>
              <a:rPr lang="pt-BR" b="0" kern="0" dirty="0">
                <a:latin typeface="Proxima Nova Lt" panose="02000506030000020004" pitchFamily="2" charset="77"/>
              </a:rPr>
              <a:t> time series</a:t>
            </a:r>
          </a:p>
        </p:txBody>
      </p:sp>
    </p:spTree>
    <p:extLst>
      <p:ext uri="{BB962C8B-B14F-4D97-AF65-F5344CB8AC3E}">
        <p14:creationId xmlns:p14="http://schemas.microsoft.com/office/powerpoint/2010/main" val="41459035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0997"/>
            <a:ext cx="9144000" cy="868393"/>
          </a:xfrm>
          <a:noFill/>
        </p:spPr>
        <p:txBody>
          <a:bodyPr>
            <a:noAutofit/>
          </a:bodyPr>
          <a:lstStyle/>
          <a:p>
            <a:pPr algn="ctr" eaLnBrk="1" hangingPunct="1"/>
            <a:r>
              <a:rPr lang="en-US" sz="3200" dirty="0">
                <a:solidFill>
                  <a:srgbClr val="00467E"/>
                </a:solidFill>
                <a:ea typeface="Franklin Gothic Medium" charset="0"/>
                <a:cs typeface="Franklin Gothic Medium" charset="0"/>
              </a:rPr>
              <a:t>Sustainable development: </a:t>
            </a:r>
            <a:r>
              <a:rPr lang="en-US" sz="3200" b="1" dirty="0">
                <a:solidFill>
                  <a:srgbClr val="00467E"/>
                </a:solidFill>
                <a:latin typeface="Proxima Nova Lt" panose="02000506030000020004" pitchFamily="2" charset="77"/>
                <a:ea typeface="Franklin Gothic Medium" charset="0"/>
                <a:cs typeface="Franklin Gothic Medium" charset="0"/>
              </a:rPr>
              <a:t>knowledge and action</a:t>
            </a:r>
          </a:p>
        </p:txBody>
      </p:sp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139700" y="5518743"/>
            <a:ext cx="4279900" cy="990600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/>
          <a:lstStyle/>
          <a:p>
            <a:pPr algn="l"/>
            <a:r>
              <a:rPr lang="en-US" sz="2400" b="0" u="none" dirty="0">
                <a:solidFill>
                  <a:srgbClr val="000066"/>
                </a:solidFill>
                <a:latin typeface="Proxima Nova Rg" panose="02000506030000020004" pitchFamily="2" charset="77"/>
              </a:rPr>
              <a:t>Knowledge: informs us about the </a:t>
            </a:r>
            <a:r>
              <a:rPr lang="en-US" sz="2400" b="0" u="none" dirty="0">
                <a:solidFill>
                  <a:srgbClr val="C00000"/>
                </a:solidFill>
                <a:latin typeface="Proxima Nova Rg" panose="02000506030000020004" pitchFamily="2" charset="77"/>
              </a:rPr>
              <a:t>limits of our planet</a:t>
            </a:r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auto">
          <a:xfrm>
            <a:off x="4754718" y="5518743"/>
            <a:ext cx="4249582" cy="990600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/>
          <a:lstStyle/>
          <a:p>
            <a:r>
              <a:rPr lang="en-US" sz="2400" b="0" u="none" dirty="0">
                <a:solidFill>
                  <a:srgbClr val="000066"/>
                </a:solidFill>
                <a:latin typeface="Proxima Nova Rg" panose="02000506030000020004" pitchFamily="2" charset="77"/>
              </a:rPr>
              <a:t>Action: societies decide how to </a:t>
            </a:r>
            <a:r>
              <a:rPr lang="en-US" sz="2400" b="0" u="none" dirty="0">
                <a:solidFill>
                  <a:srgbClr val="C00000"/>
                </a:solidFill>
                <a:latin typeface="Proxima Nova Rg" panose="02000506030000020004" pitchFamily="2" charset="77"/>
              </a:rPr>
              <a:t>use our planet’s resources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F6D7D-4E79-9A4D-BC88-336E331076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00" y="1048393"/>
            <a:ext cx="4279900" cy="427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361E7-BF6C-5844-9E85-E2E22C8DAA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718" y="1048393"/>
            <a:ext cx="4249582" cy="4279900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78A7BB40-AA40-1D48-8B8D-5818F8317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269" y="6578680"/>
            <a:ext cx="1968731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USGS,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Alamy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464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1A83-7BA6-E049-BF92-C91146A7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time series to estimate land use and land cover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3DD84-17ED-BB45-A922-197AFC2B42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2703"/>
            <a:ext cx="9144000" cy="3679193"/>
          </a:xfrm>
          <a:prstGeom prst="rect">
            <a:avLst/>
          </a:prstGeom>
        </p:spPr>
      </p:pic>
      <p:sp>
        <p:nvSpPr>
          <p:cNvPr id="5" name="CaixaDeTexto 3">
            <a:extLst>
              <a:ext uri="{FF2B5EF4-FFF2-40B4-BE49-F238E27FC236}">
                <a16:creationId xmlns:a16="http://schemas.microsoft.com/office/drawing/2014/main" id="{CEA123B7-11C8-E44D-B721-86D167B44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79" y="5130800"/>
            <a:ext cx="8070221" cy="1112358"/>
          </a:xfrm>
          <a:prstGeom prst="rect">
            <a:avLst/>
          </a:prstGeom>
          <a:solidFill>
            <a:srgbClr val="E8F0FF"/>
          </a:solidFill>
          <a:ln>
            <a:noFill/>
          </a:ln>
        </p:spPr>
        <p:txBody>
          <a:bodyPr wrap="square" tIns="93600" bIns="93600">
            <a:spAutoFit/>
          </a:bodyPr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r>
              <a:rPr lang="en-US" altLang="ja-JP" u="none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Extract samples from a data cube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Train a machine learning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u="none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Classi</a:t>
            </a:r>
            <a:r>
              <a:rPr lang="en-US" altLang="ja-JP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fy all time series for a chosen period</a:t>
            </a:r>
            <a:endParaRPr lang="en-US" altLang="ja-JP" u="none" dirty="0">
              <a:solidFill>
                <a:srgbClr val="000066"/>
              </a:solidFill>
              <a:latin typeface="Proxima Nova Rg" panose="02000506030000020004" pitchFamily="2" charset="77"/>
              <a:cs typeface="Calibri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6C55F07-A87A-7F45-9CCB-0AFF9EF45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100" y="6604107"/>
            <a:ext cx="2501900" cy="253893"/>
          </a:xfrm>
          <a:prstGeom prst="rect">
            <a:avLst/>
          </a:prstGeom>
          <a:solidFill>
            <a:srgbClr val="E8F0FF">
              <a:alpha val="3607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F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Petitjean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, Monash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Univ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08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685D-0109-F542-BE2B-CB0BEEA8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813"/>
            <a:ext cx="8515350" cy="868393"/>
          </a:xfrm>
        </p:spPr>
        <p:txBody>
          <a:bodyPr/>
          <a:lstStyle/>
          <a:p>
            <a:r>
              <a:rPr lang="en-US" sz="3200" dirty="0"/>
              <a:t>Finding: Machine learning is useful for big EO data, but…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71B97-5343-FB46-A07D-F91425CDF2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34" y="1926281"/>
            <a:ext cx="3889289" cy="1728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DE9227-4AF8-2243-A006-9B64A5FAFD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73" y="1262284"/>
            <a:ext cx="2925119" cy="586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9AA79-8838-7C4A-936C-27B39E800E5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34" y="3683619"/>
            <a:ext cx="3867876" cy="251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51BCA-CE1D-1946-A1B8-4A4194D2F2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310" y="1262284"/>
            <a:ext cx="4837752" cy="200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8C8E9E-012F-CD43-AF11-CE659A908F8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95" y="3325214"/>
            <a:ext cx="3725562" cy="2914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659D40-8AFF-784F-9670-3721C6045246}"/>
              </a:ext>
            </a:extLst>
          </p:cNvPr>
          <p:cNvSpPr/>
          <p:nvPr/>
        </p:nvSpPr>
        <p:spPr>
          <a:xfrm>
            <a:off x="5301048" y="6308208"/>
            <a:ext cx="2428103" cy="369332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007D">
                    <a:lumMod val="75000"/>
                  </a:srgbClr>
                </a:solidFill>
                <a:effectLst/>
                <a:uLnTx/>
                <a:uFillTx/>
                <a:latin typeface="Proxima Nova Rg" panose="02000506030000020004" pitchFamily="2" charset="77"/>
                <a:ea typeface="Calibri" charset="0"/>
                <a:cs typeface="Calibri" charset="0"/>
              </a:rPr>
              <a:t>Pasture expansion</a:t>
            </a:r>
          </a:p>
        </p:txBody>
      </p:sp>
    </p:spTree>
    <p:extLst>
      <p:ext uri="{BB962C8B-B14F-4D97-AF65-F5344CB8AC3E}">
        <p14:creationId xmlns:p14="http://schemas.microsoft.com/office/powerpoint/2010/main" val="3867823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E65C49-A5D4-384E-9CA9-CBA3E75E04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12" y="900979"/>
            <a:ext cx="7564738" cy="5351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FD0D7-2F3B-084F-9E60-E9A940D92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Cerrado</a:t>
            </a:r>
            <a:r>
              <a:rPr lang="en-US" dirty="0"/>
              <a:t>: Brazilian Savanna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119B14-7417-7C4B-8DAE-168BD2D87DCF}"/>
              </a:ext>
            </a:extLst>
          </p:cNvPr>
          <p:cNvSpPr/>
          <p:nvPr/>
        </p:nvSpPr>
        <p:spPr>
          <a:xfrm>
            <a:off x="841976" y="6022130"/>
            <a:ext cx="7757812" cy="461665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covers 2 million km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2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, latitude ranges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 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from  5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0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S to 25</a:t>
            </a:r>
            <a:r>
              <a:rPr lang="en-US" sz="2400" baseline="30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0</a:t>
            </a:r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S 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11A7DEE6-43DA-2C40-9A9C-A5BF280E5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0" y="6604107"/>
            <a:ext cx="288925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TerraClass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, INPE/EMBRAPA</a:t>
            </a:r>
          </a:p>
        </p:txBody>
      </p:sp>
    </p:spTree>
    <p:extLst>
      <p:ext uri="{BB962C8B-B14F-4D97-AF65-F5344CB8AC3E}">
        <p14:creationId xmlns:p14="http://schemas.microsoft.com/office/powerpoint/2010/main" val="1513392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5FC00-5C2B-D045-83AA-E525286410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1" y="968276"/>
            <a:ext cx="2952994" cy="2869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4B673-37E8-3F42-B792-54346896BF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502" y="970515"/>
            <a:ext cx="2952995" cy="2869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C588B9-3B26-6843-996B-8E64E4D0AE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483" y="974283"/>
            <a:ext cx="2986763" cy="28577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A494D0-C150-8946-B1AF-03D1F6FF7CF8}"/>
              </a:ext>
            </a:extLst>
          </p:cNvPr>
          <p:cNvSpPr txBox="1">
            <a:spLocks/>
          </p:cNvSpPr>
          <p:nvPr/>
        </p:nvSpPr>
        <p:spPr>
          <a:xfrm>
            <a:off x="345989" y="271849"/>
            <a:ext cx="8229601" cy="5985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3D6C"/>
                </a:solidFill>
                <a:latin typeface="Proxima Nova Lt" panose="02000506030000020004" pitchFamily="2" charset="77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E4848F-306C-C341-9A10-26809310B82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00" y="3950676"/>
            <a:ext cx="8361578" cy="25237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D592CB-A3B7-634A-AE15-1D9983F9798D}"/>
              </a:ext>
            </a:extLst>
          </p:cNvPr>
          <p:cNvSpPr/>
          <p:nvPr/>
        </p:nvSpPr>
        <p:spPr>
          <a:xfrm>
            <a:off x="67962" y="947240"/>
            <a:ext cx="1600199" cy="369332"/>
          </a:xfrm>
          <a:prstGeom prst="rect">
            <a:avLst/>
          </a:prstGeom>
          <a:solidFill>
            <a:srgbClr val="E8F0FF">
              <a:alpha val="66000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Open </a:t>
            </a:r>
            <a:r>
              <a:rPr lang="en-US" b="0" i="0" dirty="0" err="1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cerrado</a:t>
            </a:r>
            <a:endParaRPr lang="en-US" b="0" i="0" dirty="0">
              <a:solidFill>
                <a:srgbClr val="003D6C"/>
              </a:solidFill>
              <a:effectLst/>
              <a:latin typeface="Proxima Nova Rg" panose="02000506030000020004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D392E9-4867-A84F-9F8C-061951B8B4CC}"/>
              </a:ext>
            </a:extLst>
          </p:cNvPr>
          <p:cNvSpPr/>
          <p:nvPr/>
        </p:nvSpPr>
        <p:spPr>
          <a:xfrm>
            <a:off x="6065382" y="974283"/>
            <a:ext cx="3041757" cy="369332"/>
          </a:xfrm>
          <a:prstGeom prst="rect">
            <a:avLst/>
          </a:prstGeom>
          <a:solidFill>
            <a:srgbClr val="E8F0FF">
              <a:alpha val="76000"/>
            </a:srgb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</a:t>
            </a:r>
            <a:r>
              <a:rPr lang="en-US" b="0" i="0" dirty="0" err="1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erradão</a:t>
            </a:r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 (dense woodland)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2F809-D15D-AC4B-84DB-E14F1CDD0954}"/>
              </a:ext>
            </a:extLst>
          </p:cNvPr>
          <p:cNvSpPr/>
          <p:nvPr/>
        </p:nvSpPr>
        <p:spPr>
          <a:xfrm>
            <a:off x="3068906" y="962270"/>
            <a:ext cx="2458995" cy="369332"/>
          </a:xfrm>
          <a:prstGeom prst="rect">
            <a:avLst/>
          </a:prstGeom>
          <a:solidFill>
            <a:srgbClr val="E8F0FF">
              <a:alpha val="75000"/>
            </a:srgb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</a:t>
            </a:r>
            <a:r>
              <a:rPr lang="en-US" b="0" i="0" dirty="0" err="1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errado</a:t>
            </a:r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 </a:t>
            </a:r>
            <a:r>
              <a:rPr lang="en-US" b="0" i="0" dirty="0" err="1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strictu</a:t>
            </a:r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 </a:t>
            </a:r>
            <a:r>
              <a:rPr lang="en-US" b="0" i="0" dirty="0" err="1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sensu</a:t>
            </a:r>
            <a:endParaRPr lang="en-US" b="0" i="0" dirty="0">
              <a:solidFill>
                <a:srgbClr val="003D6C"/>
              </a:solidFill>
              <a:effectLst/>
              <a:latin typeface="Proxima Nova Rg" panose="02000506030000020004" pitchFamily="2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2D3A31-E887-1945-9A07-C66C9D13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Cerrado</a:t>
            </a:r>
            <a:r>
              <a:rPr lang="en-US" dirty="0"/>
              <a:t>: Brazilian savanna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5D03E616-D51A-A646-B114-AABCE7D0E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8161" y="6581001"/>
            <a:ext cx="7475840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images: Del-Claro and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Silingardi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(Annals Brazilian Academy Sci, 2019 ),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Schwieder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et al. (IJAEOG, 2016)</a:t>
            </a:r>
          </a:p>
        </p:txBody>
      </p:sp>
    </p:spTree>
    <p:extLst>
      <p:ext uri="{BB962C8B-B14F-4D97-AF65-F5344CB8AC3E}">
        <p14:creationId xmlns:p14="http://schemas.microsoft.com/office/powerpoint/2010/main" val="1506108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E595A2-D4B8-634D-95CA-C38F762A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Too </a:t>
            </a:r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0737EE-D299-A54E-9A31-CFBCEDCB94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1235"/>
            <a:ext cx="4928357" cy="3585616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CA381C66-5E87-2B44-BAEE-17669E44C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43" y="4816851"/>
            <a:ext cx="4928357" cy="707856"/>
          </a:xfrm>
          <a:prstGeom prst="rect">
            <a:avLst/>
          </a:prstGeom>
          <a:noFill/>
          <a:ln>
            <a:noFill/>
          </a:ln>
        </p:spPr>
        <p:txBody>
          <a:bodyPr wrap="square" lIns="91412" tIns="45705" rIns="91412" bIns="45705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600"/>
              </a:spcBef>
              <a:defRPr/>
            </a:pPr>
            <a:r>
              <a:rPr lang="en-US" sz="2000" dirty="0">
                <a:solidFill>
                  <a:srgbClr val="19326C"/>
                </a:solidFill>
                <a:latin typeface="Proxima Nova Rg" panose="02000506030000020004" pitchFamily="2" charset="77"/>
                <a:cs typeface="Franklin Gothic Book Regular" charset="0"/>
              </a:rPr>
              <a:t>Brazilian Amazonia – MODIS data </a:t>
            </a:r>
          </a:p>
          <a:p>
            <a:pPr eaLnBrk="1" hangingPunct="1">
              <a:defRPr/>
            </a:pPr>
            <a:r>
              <a:rPr lang="en-US" sz="2000" b="0" u="none" dirty="0">
                <a:solidFill>
                  <a:srgbClr val="19326C"/>
                </a:solidFill>
                <a:latin typeface="Proxima Nova Rg" panose="02000506030000020004" pitchFamily="2" charset="77"/>
                <a:cs typeface="Franklin Gothic Book Regular" charset="0"/>
              </a:rPr>
              <a:t>33,000 samples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1F14CE81-93C6-3D4A-BB85-A92B8C436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760207"/>
              </p:ext>
            </p:extLst>
          </p:nvPr>
        </p:nvGraphicFramePr>
        <p:xfrm>
          <a:off x="4953000" y="1231235"/>
          <a:ext cx="4074632" cy="421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00">
                  <a:extLst>
                    <a:ext uri="{9D8B030D-6E8A-4147-A177-3AD203B41FA5}">
                      <a16:colId xmlns:a16="http://schemas.microsoft.com/office/drawing/2014/main" val="3086524331"/>
                    </a:ext>
                  </a:extLst>
                </a:gridCol>
                <a:gridCol w="2106132">
                  <a:extLst>
                    <a:ext uri="{9D8B030D-6E8A-4147-A177-3AD203B41FA5}">
                      <a16:colId xmlns:a16="http://schemas.microsoft.com/office/drawing/2014/main" val="1170212731"/>
                    </a:ext>
                  </a:extLst>
                </a:gridCol>
              </a:tblGrid>
              <a:tr h="1171393">
                <a:tc>
                  <a:txBody>
                    <a:bodyPr/>
                    <a:lstStyle/>
                    <a:p>
                      <a:pPr algn="l"/>
                      <a:r>
                        <a:rPr lang="pt-BR" sz="2000" b="0" i="0" dirty="0" err="1">
                          <a:latin typeface="Proxima Nova Rg" panose="02000506030000020004" pitchFamily="2" charset="77"/>
                        </a:rPr>
                        <a:t>Model</a:t>
                      </a:r>
                      <a:endParaRPr lang="pt-BR" sz="2000" b="0" i="0" dirty="0">
                        <a:latin typeface="Proxima Nova Rg" panose="02000506030000020004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000" b="0" i="0" dirty="0">
                          <a:latin typeface="Proxima Nova Rg" panose="02000506030000020004" pitchFamily="2" charset="77"/>
                        </a:rPr>
                        <a:t>5-fold </a:t>
                      </a:r>
                      <a:r>
                        <a:rPr lang="pt-BR" sz="2000" b="0" i="0" dirty="0" err="1">
                          <a:latin typeface="Proxima Nova Rg" panose="02000506030000020004" pitchFamily="2" charset="77"/>
                        </a:rPr>
                        <a:t>validation</a:t>
                      </a:r>
                      <a:r>
                        <a:rPr lang="pt-BR" sz="2000" b="0" i="0" dirty="0">
                          <a:latin typeface="Proxima Nova Rg" panose="02000506030000020004" pitchFamily="2" charset="77"/>
                        </a:rPr>
                        <a:t> </a:t>
                      </a:r>
                      <a:r>
                        <a:rPr lang="pt-BR" sz="2000" b="0" i="0" dirty="0" err="1">
                          <a:latin typeface="Proxima Nova Rg" panose="02000506030000020004" pitchFamily="2" charset="77"/>
                        </a:rPr>
                        <a:t>accuracy</a:t>
                      </a:r>
                      <a:endParaRPr lang="pt-BR" sz="2000" b="0" i="0" dirty="0">
                        <a:latin typeface="Proxima Nova Rg" panose="02000506030000020004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784523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97.6%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000174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 err="1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Random</a:t>
                      </a:r>
                      <a:r>
                        <a:rPr lang="pt-BR" sz="200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98.5%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26268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 err="1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Perceptron</a:t>
                      </a:r>
                      <a:endParaRPr lang="pt-BR" sz="2000" dirty="0">
                        <a:solidFill>
                          <a:srgbClr val="00467E"/>
                        </a:solidFill>
                        <a:latin typeface="Proxima Nova Rg" panose="02000506030000020004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857531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FCNN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453593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 err="1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tempCNN</a:t>
                      </a:r>
                      <a:endParaRPr lang="pt-BR" sz="2000" dirty="0">
                        <a:solidFill>
                          <a:srgbClr val="00467E"/>
                        </a:solidFill>
                        <a:latin typeface="Proxima Nova Rg" panose="02000506030000020004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99.1 %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2938"/>
                  </a:ext>
                </a:extLst>
              </a:tr>
              <a:tr h="506768">
                <a:tc>
                  <a:txBody>
                    <a:bodyPr/>
                    <a:lstStyle/>
                    <a:p>
                      <a:pPr algn="l"/>
                      <a:r>
                        <a:rPr lang="pt-BR" sz="2000" dirty="0" err="1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ResNet</a:t>
                      </a:r>
                      <a:endParaRPr lang="pt-BR" sz="2000" dirty="0">
                        <a:solidFill>
                          <a:srgbClr val="00467E"/>
                        </a:solidFill>
                        <a:latin typeface="Proxima Nova Rg" panose="02000506030000020004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0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</a:rPr>
                        <a:t>99.0%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01909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75FB5E7-7642-2B49-8B30-C3A475415AEF}"/>
              </a:ext>
            </a:extLst>
          </p:cNvPr>
          <p:cNvSpPr/>
          <p:nvPr/>
        </p:nvSpPr>
        <p:spPr>
          <a:xfrm>
            <a:off x="924526" y="5776713"/>
            <a:ext cx="7757812" cy="461665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Models fit samples well, but </a:t>
            </a:r>
            <a:r>
              <a:rPr lang="en-US" sz="2400" dirty="0">
                <a:solidFill>
                  <a:srgbClr val="8B0505"/>
                </a:solidFill>
                <a:latin typeface="Proxima Nova Rg" panose="02000506030000020004" pitchFamily="2" charset="77"/>
                <a:cs typeface="Calibri"/>
              </a:rPr>
              <a:t>do they represent reality? 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89FBFAF5-D204-1342-9A97-C30C4DC3E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19446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data: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Simoes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and Camara (2020)</a:t>
            </a:r>
          </a:p>
        </p:txBody>
      </p:sp>
    </p:spTree>
    <p:extLst>
      <p:ext uri="{BB962C8B-B14F-4D97-AF65-F5344CB8AC3E}">
        <p14:creationId xmlns:p14="http://schemas.microsoft.com/office/powerpoint/2010/main" val="1918656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7D4B-9C95-2C48-BCBB-5605FEBE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5211"/>
            <a:ext cx="8229601" cy="769507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</a:t>
            </a:r>
            <a:r>
              <a:rPr lang="en-US" sz="4000" dirty="0"/>
              <a:t>learning</a:t>
            </a:r>
            <a:r>
              <a:rPr lang="en-US" dirty="0"/>
              <a:t> in simulated landscapes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EA084-B004-2A42-B453-5EBFE88B3C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63" y="1853514"/>
            <a:ext cx="4391449" cy="2477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E331F-7CEA-0E4C-8753-E261ED9DD0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053" y="1853514"/>
            <a:ext cx="4391450" cy="2477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38B5F-27B6-6E43-85BD-7C129689A30E}"/>
              </a:ext>
            </a:extLst>
          </p:cNvPr>
          <p:cNvSpPr txBox="1"/>
          <p:nvPr/>
        </p:nvSpPr>
        <p:spPr>
          <a:xfrm>
            <a:off x="4211239" y="6550223"/>
            <a:ext cx="4932761" cy="307777"/>
          </a:xfrm>
          <a:prstGeom prst="rect">
            <a:avLst/>
          </a:prstGeom>
          <a:solidFill>
            <a:srgbClr val="E8F0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3D6C"/>
                </a:solidFill>
                <a:latin typeface="Proxima Nova Rg" panose="02000506030000020004" pitchFamily="2" charset="77"/>
              </a:rPr>
              <a:t>source: </a:t>
            </a:r>
            <a:r>
              <a:rPr lang="en-US" sz="140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Coveney</a:t>
            </a:r>
            <a:r>
              <a:rPr lang="en-US" sz="1400" dirty="0">
                <a:solidFill>
                  <a:srgbClr val="003D6C"/>
                </a:solidFill>
                <a:latin typeface="Proxima Nova Rg" panose="02000506030000020004" pitchFamily="2" charset="77"/>
              </a:rPr>
              <a:t> et al., “Big data need big theory too” (2017)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BFA4ED-2F60-5B4A-9F73-746D0F1AD465}"/>
              </a:ext>
            </a:extLst>
          </p:cNvPr>
          <p:cNvSpPr/>
          <p:nvPr/>
        </p:nvSpPr>
        <p:spPr>
          <a:xfrm>
            <a:off x="198762" y="4332175"/>
            <a:ext cx="4373237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Small variability: </a:t>
            </a:r>
            <a:r>
              <a:rPr lang="en-US" sz="2000" b="0" i="0" dirty="0">
                <a:solidFill>
                  <a:srgbClr val="8B0505"/>
                </a:solidFill>
                <a:effectLst/>
                <a:latin typeface="Proxima Nova Rg" panose="02000506030000020004" pitchFamily="2" charset="77"/>
              </a:rPr>
              <a:t>easy</a:t>
            </a:r>
            <a:r>
              <a:rPr lang="en-US" sz="2000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 for 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84575-39AC-8840-9CFE-9A1E28F3C0EE}"/>
              </a:ext>
            </a:extLst>
          </p:cNvPr>
          <p:cNvSpPr/>
          <p:nvPr/>
        </p:nvSpPr>
        <p:spPr>
          <a:xfrm>
            <a:off x="4666053" y="4341987"/>
            <a:ext cx="4391450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Large variability: </a:t>
            </a:r>
            <a:r>
              <a:rPr lang="en-US" sz="2000" b="0" i="0" dirty="0">
                <a:solidFill>
                  <a:srgbClr val="8B0505"/>
                </a:solidFill>
                <a:effectLst/>
                <a:latin typeface="Proxima Nova Rg" panose="02000506030000020004" pitchFamily="2" charset="77"/>
              </a:rPr>
              <a:t>hard </a:t>
            </a:r>
            <a:r>
              <a:rPr lang="en-US" sz="2000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for ML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A63993-DE1D-5446-986B-6B2FB8F86CF6}"/>
              </a:ext>
            </a:extLst>
          </p:cNvPr>
          <p:cNvSpPr/>
          <p:nvPr/>
        </p:nvSpPr>
        <p:spPr>
          <a:xfrm>
            <a:off x="614135" y="5183662"/>
            <a:ext cx="7658991" cy="769441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Machine learning </a:t>
            </a:r>
            <a:r>
              <a:rPr lang="en-US" sz="2200" dirty="0">
                <a:solidFill>
                  <a:srgbClr val="003D6C"/>
                </a:solidFill>
                <a:latin typeface="Proxima Nova Rg" panose="02000506030000020004" pitchFamily="2" charset="77"/>
              </a:rPr>
              <a:t>relies on optimization and works best on </a:t>
            </a:r>
            <a:r>
              <a:rPr lang="en-US" sz="2200" dirty="0">
                <a:solidFill>
                  <a:srgbClr val="8B0505"/>
                </a:solidFill>
                <a:latin typeface="Proxima Nova Rg" panose="02000506030000020004" pitchFamily="2" charset="77"/>
              </a:rPr>
              <a:t>problems with low variability</a:t>
            </a:r>
            <a:endParaRPr lang="en-US" sz="2200" b="0" i="0" dirty="0">
              <a:solidFill>
                <a:srgbClr val="8B0505"/>
              </a:solidFill>
              <a:effectLst/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775044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7A2D-21E5-6043-ACAC-F356D718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ghost of overfitting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75D48B-B2E1-3648-B9B5-733BB4F9C77A}"/>
              </a:ext>
            </a:extLst>
          </p:cNvPr>
          <p:cNvSpPr/>
          <p:nvPr/>
        </p:nvSpPr>
        <p:spPr>
          <a:xfrm>
            <a:off x="951470" y="4852472"/>
            <a:ext cx="7241059" cy="1107996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3D6C"/>
                </a:solidFill>
                <a:latin typeface="Proxima Nova Rg" panose="02000506030000020004" pitchFamily="2" charset="77"/>
              </a:rPr>
              <a:t>SVM (support vector machines) have seven (7) tuning parameters. Other machine learning methods are similar. Overfitting is easy to occur.  </a:t>
            </a:r>
            <a:endParaRPr lang="en-US" sz="2200" b="0" i="0" dirty="0">
              <a:solidFill>
                <a:srgbClr val="003D6C"/>
              </a:solidFill>
              <a:effectLst/>
              <a:latin typeface="Proxima Nova Rg" panose="02000506030000020004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420D0-6259-8A43-9B53-1F94EC5D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8" y="1609611"/>
            <a:ext cx="8470507" cy="2774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CA322A52-BE3C-474A-BBAB-A38099BD4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0" y="6604107"/>
            <a:ext cx="288925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graphics: Patni (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medium.com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6019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3BBC-3054-5041-AF5E-44CBC12A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2235"/>
            <a:ext cx="8229601" cy="598572"/>
          </a:xfrm>
        </p:spPr>
        <p:txBody>
          <a:bodyPr>
            <a:normAutofit fontScale="90000"/>
          </a:bodyPr>
          <a:lstStyle/>
          <a:p>
            <a:r>
              <a:rPr lang="en-US" dirty="0"/>
              <a:t>Data-rich, theory poor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79214-21D5-6949-903C-D125218A1A51}"/>
              </a:ext>
            </a:extLst>
          </p:cNvPr>
          <p:cNvSpPr txBox="1"/>
          <p:nvPr/>
        </p:nvSpPr>
        <p:spPr>
          <a:xfrm>
            <a:off x="5928587" y="4859187"/>
            <a:ext cx="1588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D6C"/>
                </a:solidFill>
                <a:latin typeface="Proxima Nova Rg" panose="02000506030000020004" pitchFamily="2" charset="77"/>
              </a:rPr>
              <a:t>Enrico Fermi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B6C3F-228C-8A41-8B71-7D5DF6FACECC}"/>
              </a:ext>
            </a:extLst>
          </p:cNvPr>
          <p:cNvSpPr txBox="1"/>
          <p:nvPr/>
        </p:nvSpPr>
        <p:spPr>
          <a:xfrm>
            <a:off x="733691" y="4859187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D6C"/>
                </a:solidFill>
                <a:latin typeface="Proxima Nova Rg" panose="02000506030000020004" pitchFamily="2" charset="77"/>
              </a:rPr>
              <a:t>Freeman Dyson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6A9288-C3D2-3649-ADFA-DCA79E2995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525" y="856447"/>
            <a:ext cx="2516329" cy="39314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BCAFF0-94E6-3345-A30E-23DBA237C622}"/>
              </a:ext>
            </a:extLst>
          </p:cNvPr>
          <p:cNvSpPr/>
          <p:nvPr/>
        </p:nvSpPr>
        <p:spPr>
          <a:xfrm>
            <a:off x="598788" y="5330584"/>
            <a:ext cx="7617940" cy="1200329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43C0C"/>
                </a:solidFill>
                <a:latin typeface="Proxima Nova Rg" panose="02000506030000020004" pitchFamily="2" charset="77"/>
              </a:rPr>
              <a:t>Fermi: </a:t>
            </a:r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How many parameters did you use in your calculations?</a:t>
            </a:r>
          </a:p>
          <a:p>
            <a:r>
              <a:rPr lang="en-US" dirty="0">
                <a:solidFill>
                  <a:srgbClr val="843C0C"/>
                </a:solidFill>
                <a:latin typeface="Proxima Nova Rg" panose="02000506030000020004" pitchFamily="2" charset="77"/>
              </a:rPr>
              <a:t>Dyson: </a:t>
            </a:r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Four.</a:t>
            </a:r>
          </a:p>
          <a:p>
            <a:r>
              <a:rPr lang="en-US" dirty="0">
                <a:solidFill>
                  <a:srgbClr val="843C0C"/>
                </a:solidFill>
                <a:latin typeface="Proxima Nova Rg" panose="02000506030000020004" pitchFamily="2" charset="77"/>
              </a:rPr>
              <a:t>Fermi: </a:t>
            </a:r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My friend John von Neumann used to say that with four parameters, I can fit an elephant and with five, I can make him wiggle his trunk.</a:t>
            </a:r>
            <a:endParaRPr lang="en-US" b="0" i="0" dirty="0">
              <a:solidFill>
                <a:srgbClr val="003D6C"/>
              </a:solidFill>
              <a:effectLst/>
              <a:latin typeface="Proxima Nova Rg" panose="02000506030000020004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D6C806-AB7E-CA4D-879E-295405B037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990" y="856447"/>
            <a:ext cx="2481472" cy="3931453"/>
          </a:xfrm>
          <a:prstGeom prst="rect">
            <a:avLst/>
          </a:prstGeom>
        </p:spPr>
      </p:pic>
      <p:sp>
        <p:nvSpPr>
          <p:cNvPr id="12" name="Text Box 2">
            <a:extLst>
              <a:ext uri="{FF2B5EF4-FFF2-40B4-BE49-F238E27FC236}">
                <a16:creationId xmlns:a16="http://schemas.microsoft.com/office/drawing/2014/main" id="{0C56D1E1-AD87-264E-A7D7-EEDB90DC5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0" y="6604107"/>
            <a:ext cx="288925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NYT, Wikipedia</a:t>
            </a:r>
          </a:p>
        </p:txBody>
      </p:sp>
    </p:spTree>
    <p:extLst>
      <p:ext uri="{BB962C8B-B14F-4D97-AF65-F5344CB8AC3E}">
        <p14:creationId xmlns:p14="http://schemas.microsoft.com/office/powerpoint/2010/main" val="51084504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1EF1DD-E98A-5641-962E-EC9DA1FFB636}"/>
              </a:ext>
            </a:extLst>
          </p:cNvPr>
          <p:cNvSpPr txBox="1"/>
          <p:nvPr/>
        </p:nvSpPr>
        <p:spPr>
          <a:xfrm>
            <a:off x="535320" y="5034130"/>
            <a:ext cx="172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D6C"/>
                </a:solidFill>
              </a:rPr>
              <a:t>Big satellite data</a:t>
            </a:r>
          </a:p>
          <a:p>
            <a:pPr algn="ctr"/>
            <a:r>
              <a:rPr lang="en-US" dirty="0">
                <a:solidFill>
                  <a:srgbClr val="003D6C"/>
                </a:solidFill>
              </a:rPr>
              <a:t>(2PB per day)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9AACC9-E75B-4F4E-924B-49C63E74A4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988" y="3109478"/>
            <a:ext cx="2775767" cy="1850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3EF49-53A7-BE42-BE19-61CFC93001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91" y="3132990"/>
            <a:ext cx="2755094" cy="1832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77541-CE52-4042-9C52-761402D2EF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988" y="3132991"/>
            <a:ext cx="2740497" cy="18269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1457E4-447C-8349-8D50-368A5F0CC201}"/>
              </a:ext>
            </a:extLst>
          </p:cNvPr>
          <p:cNvSpPr txBox="1"/>
          <p:nvPr/>
        </p:nvSpPr>
        <p:spPr>
          <a:xfrm>
            <a:off x="3485009" y="5034129"/>
            <a:ext cx="1917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D6C"/>
                </a:solidFill>
              </a:rPr>
              <a:t>Data cubes</a:t>
            </a:r>
          </a:p>
          <a:p>
            <a:pPr algn="ctr"/>
            <a:r>
              <a:rPr lang="en-US" dirty="0">
                <a:solidFill>
                  <a:srgbClr val="003D6C"/>
                </a:solidFill>
              </a:rPr>
              <a:t>(space-time fields)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8BC9C-014A-3E45-AB43-9D9E99A63C18}"/>
              </a:ext>
            </a:extLst>
          </p:cNvPr>
          <p:cNvSpPr txBox="1"/>
          <p:nvPr/>
        </p:nvSpPr>
        <p:spPr>
          <a:xfrm>
            <a:off x="6641205" y="5034128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3D6C"/>
                </a:solidFill>
              </a:rPr>
              <a:t>Machine learning</a:t>
            </a:r>
          </a:p>
          <a:p>
            <a:pPr algn="ctr"/>
            <a:r>
              <a:rPr lang="en-US" dirty="0">
                <a:solidFill>
                  <a:srgbClr val="003D6C"/>
                </a:solidFill>
              </a:rPr>
              <a:t>(classification)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0235D-4AFC-6341-A318-6406C0787B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868" y="646331"/>
            <a:ext cx="3904735" cy="2398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DD2060-E5AD-C642-A7CA-0765B3A43D98}"/>
              </a:ext>
            </a:extLst>
          </p:cNvPr>
          <p:cNvSpPr txBox="1"/>
          <p:nvPr/>
        </p:nvSpPr>
        <p:spPr>
          <a:xfrm>
            <a:off x="1451362" y="0"/>
            <a:ext cx="549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3D6C"/>
                </a:solidFill>
                <a:latin typeface="Proxima Nova Lt" panose="02000506030000020004" pitchFamily="2" charset="77"/>
              </a:rPr>
              <a:t>The elephant in the room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AF8A59-CD3E-C443-8B36-4AA3CDD181CA}"/>
              </a:ext>
            </a:extLst>
          </p:cNvPr>
          <p:cNvSpPr txBox="1"/>
          <p:nvPr/>
        </p:nvSpPr>
        <p:spPr>
          <a:xfrm>
            <a:off x="11950928" y="-2426961"/>
            <a:ext cx="282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843C0C"/>
                </a:solidFill>
              </a:rPr>
              <a:t>The Elephant in the savanna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B8659E-5369-984E-A5CE-F862279FABB1}"/>
              </a:ext>
            </a:extLst>
          </p:cNvPr>
          <p:cNvSpPr txBox="1"/>
          <p:nvPr/>
        </p:nvSpPr>
        <p:spPr>
          <a:xfrm>
            <a:off x="2311151" y="5670504"/>
            <a:ext cx="4402167" cy="830997"/>
          </a:xfrm>
          <a:prstGeom prst="rect">
            <a:avLst/>
          </a:prstGeom>
          <a:solidFill>
            <a:srgbClr val="E8F0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Ecosystems are highly variable </a:t>
            </a:r>
          </a:p>
          <a:p>
            <a:pPr algn="ctr"/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Local knowledge is essential 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0877FFDB-F1B6-1F42-8643-BD93669EB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6573329"/>
            <a:ext cx="412750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Alamy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, NASA, Swiss Data Cube, ECMWF</a:t>
            </a:r>
          </a:p>
        </p:txBody>
      </p:sp>
    </p:spTree>
    <p:extLst>
      <p:ext uri="{BB962C8B-B14F-4D97-AF65-F5344CB8AC3E}">
        <p14:creationId xmlns:p14="http://schemas.microsoft.com/office/powerpoint/2010/main" val="142068276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0A95-4A15-B44A-8D99-D93EE787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121"/>
            <a:ext cx="9144000" cy="868393"/>
          </a:xfrm>
        </p:spPr>
        <p:txBody>
          <a:bodyPr/>
          <a:lstStyle/>
          <a:p>
            <a:r>
              <a:rPr lang="en-US" sz="3200" dirty="0"/>
              <a:t>How to find out if our samples are good?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ED6E5-CE78-0540-9634-1688D96F72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527" y="880090"/>
            <a:ext cx="6280080" cy="50978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DA3999-F8AC-1349-8BAE-CE491EB84CEC}"/>
              </a:ext>
            </a:extLst>
          </p:cNvPr>
          <p:cNvSpPr/>
          <p:nvPr/>
        </p:nvSpPr>
        <p:spPr>
          <a:xfrm>
            <a:off x="641350" y="6036598"/>
            <a:ext cx="7988300" cy="646331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467E"/>
                </a:solidFill>
                <a:latin typeface="Proxima Nova Rg" panose="02000506030000020004" pitchFamily="2" charset="77"/>
              </a:rPr>
              <a:t>Alves et al. (in preparation), “Quality control and class noise reduction of satellite image time series”</a:t>
            </a:r>
          </a:p>
        </p:txBody>
      </p:sp>
    </p:spTree>
    <p:extLst>
      <p:ext uri="{BB962C8B-B14F-4D97-AF65-F5344CB8AC3E}">
        <p14:creationId xmlns:p14="http://schemas.microsoft.com/office/powerpoint/2010/main" val="311235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ttle_pantana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0"/>
            <a:ext cx="4572000" cy="3307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8627"/>
            <a:ext cx="4443967" cy="3279373"/>
          </a:xfrm>
          <a:prstGeom prst="rect">
            <a:avLst/>
          </a:prstGeom>
        </p:spPr>
      </p:pic>
      <p:pic>
        <p:nvPicPr>
          <p:cNvPr id="7" name="Picture 2" descr="npo00000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688" y="0"/>
            <a:ext cx="4409568" cy="33071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886" y="3886201"/>
            <a:ext cx="4572000" cy="2971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-25356" y="2842590"/>
            <a:ext cx="9169356" cy="1321905"/>
          </a:xfrm>
          <a:prstGeom prst="rect">
            <a:avLst/>
          </a:prstGeom>
          <a:solidFill>
            <a:srgbClr val="C8D8FC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algn="ctr"/>
            <a:r>
              <a:rPr lang="en-US" sz="2800" b="0" dirty="0"/>
              <a:t>“Ontology aims to reduce the complexity of Nature so our limited intellect can try to understand the Earth’s environment” (Ian Jarvis, GEOGLAM)</a:t>
            </a:r>
          </a:p>
        </p:txBody>
      </p:sp>
    </p:spTree>
    <p:extLst>
      <p:ext uri="{BB962C8B-B14F-4D97-AF65-F5344CB8AC3E}">
        <p14:creationId xmlns:p14="http://schemas.microsoft.com/office/powerpoint/2010/main" val="141657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0A95-4A15-B44A-8D99-D93EE787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121"/>
            <a:ext cx="9144000" cy="868393"/>
          </a:xfrm>
        </p:spPr>
        <p:txBody>
          <a:bodyPr/>
          <a:lstStyle/>
          <a:p>
            <a:r>
              <a:rPr lang="en-US" sz="3200" dirty="0"/>
              <a:t>Using SOM to find out ecological differences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A3999-F8AC-1349-8BAE-CE491EB84CEC}"/>
              </a:ext>
            </a:extLst>
          </p:cNvPr>
          <p:cNvSpPr/>
          <p:nvPr/>
        </p:nvSpPr>
        <p:spPr>
          <a:xfrm>
            <a:off x="641350" y="6036598"/>
            <a:ext cx="7988300" cy="646331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467E"/>
                </a:solidFill>
                <a:latin typeface="Proxima Nova Rg" panose="02000506030000020004" pitchFamily="2" charset="77"/>
              </a:rPr>
              <a:t>Alves et al. (in preparation), “Quality control and class noise reduction of satellite image time series”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EB434-6F08-504F-B39C-1A3E8F753E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249" y="935514"/>
            <a:ext cx="5271157" cy="49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7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CBFF-8AA0-0841-A56C-C9FB6912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limits of our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ADD5D-F336-064C-AD05-2AADAB3BBEF0}"/>
              </a:ext>
            </a:extLst>
          </p:cNvPr>
          <p:cNvSpPr/>
          <p:nvPr/>
        </p:nvSpPr>
        <p:spPr>
          <a:xfrm>
            <a:off x="4815985" y="2321979"/>
            <a:ext cx="4137425" cy="2677656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“The gradation of properties in the world means that our smallish number of categories will never map perfectly onto all objects” (Murphy, </a:t>
            </a:r>
            <a:r>
              <a:rPr lang="en-US" sz="2400" i="1" dirty="0">
                <a:solidFill>
                  <a:srgbClr val="003D6C"/>
                </a:solidFill>
                <a:latin typeface="Proxima Nova Rg" panose="02000506030000020004" pitchFamily="2" charset="77"/>
              </a:rPr>
              <a:t>The Big Book of Concepts</a:t>
            </a:r>
            <a:r>
              <a:rPr lang="en-US" sz="2400" dirty="0">
                <a:solidFill>
                  <a:srgbClr val="003D6C"/>
                </a:solidFill>
                <a:latin typeface="Proxima Nova Rg" panose="02000506030000020004" pitchFamily="2" charset="77"/>
              </a:rPr>
              <a:t>, 2004)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rgbClr val="003D6C"/>
              </a:solidFill>
              <a:effectLst/>
              <a:uLnTx/>
              <a:uFillTx/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D0B00-E6FD-184D-83A3-A53B42C2B0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36" y="1180070"/>
            <a:ext cx="3830594" cy="506626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59E38D0-74EE-E743-BFA1-C635363B6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190" y="6604107"/>
            <a:ext cx="262581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Amazon,  referral: O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Ahlqvist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46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041BDC-AEE6-6341-B67B-F9E72AF0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ambiguity of “forest”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2F694-07C6-0242-9B89-607959A690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250" y="1137603"/>
            <a:ext cx="4182761" cy="2788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EDBB6-7227-934C-8776-192894836D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9" y="1137603"/>
            <a:ext cx="4182762" cy="2788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66381-2D92-4146-93E8-B09954989A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9" y="3972597"/>
            <a:ext cx="4182760" cy="2764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8EED36-7664-BA4D-821D-EC20D8FF465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250" y="3972597"/>
            <a:ext cx="4176002" cy="27643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F6AF07-D49C-B045-A380-220206915138}"/>
              </a:ext>
            </a:extLst>
          </p:cNvPr>
          <p:cNvSpPr/>
          <p:nvPr/>
        </p:nvSpPr>
        <p:spPr>
          <a:xfrm>
            <a:off x="345989" y="1137603"/>
            <a:ext cx="1760518" cy="369332"/>
          </a:xfrm>
          <a:prstGeom prst="rect">
            <a:avLst/>
          </a:prstGeom>
          <a:solidFill>
            <a:srgbClr val="E8F0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Tropical forest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C6323-2344-814A-9152-952819B5605B}"/>
              </a:ext>
            </a:extLst>
          </p:cNvPr>
          <p:cNvSpPr/>
          <p:nvPr/>
        </p:nvSpPr>
        <p:spPr>
          <a:xfrm>
            <a:off x="4567308" y="1137603"/>
            <a:ext cx="2082024" cy="369332"/>
          </a:xfrm>
          <a:prstGeom prst="rect">
            <a:avLst/>
          </a:prstGeom>
          <a:solidFill>
            <a:srgbClr val="E8F0FF">
              <a:alpha val="70588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Temperate forest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27F399-25FB-5C4C-94CB-373DB5183A8C}"/>
              </a:ext>
            </a:extLst>
          </p:cNvPr>
          <p:cNvSpPr/>
          <p:nvPr/>
        </p:nvSpPr>
        <p:spPr>
          <a:xfrm>
            <a:off x="345989" y="3972597"/>
            <a:ext cx="1760518" cy="369332"/>
          </a:xfrm>
          <a:prstGeom prst="rect">
            <a:avLst/>
          </a:prstGeom>
          <a:solidFill>
            <a:srgbClr val="E8F0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Dry</a:t>
            </a:r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63008-7181-434C-AD68-873A0E03C0DC}"/>
              </a:ext>
            </a:extLst>
          </p:cNvPr>
          <p:cNvSpPr/>
          <p:nvPr/>
        </p:nvSpPr>
        <p:spPr>
          <a:xfrm>
            <a:off x="4615250" y="3972597"/>
            <a:ext cx="1760518" cy="369332"/>
          </a:xfrm>
          <a:prstGeom prst="rect">
            <a:avLst/>
          </a:prstGeom>
          <a:solidFill>
            <a:srgbClr val="E8F0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D6C"/>
                </a:solidFill>
                <a:latin typeface="Proxima Nova Rg" panose="02000506030000020004" pitchFamily="2" charset="77"/>
              </a:rPr>
              <a:t>Planted </a:t>
            </a:r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forest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D3AC3273-4AFD-6747-91AE-34C607270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8449"/>
            <a:ext cx="118745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Alamy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340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6EBEA5-4F75-8846-B32F-FBF5A58BB9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735" y="3520864"/>
            <a:ext cx="5433265" cy="3352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D8B515-DD53-3D49-99A1-B84778CFEB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43275"/>
            <a:ext cx="4699000" cy="3515776"/>
          </a:xfrm>
          <a:prstGeom prst="rect">
            <a:avLst/>
          </a:prstGeom>
        </p:spPr>
      </p:pic>
      <p:sp>
        <p:nvSpPr>
          <p:cNvPr id="33798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E8E8F1"/>
          </a:solidFill>
        </p:spPr>
        <p:txBody>
          <a:bodyPr>
            <a:normAutofit/>
          </a:bodyPr>
          <a:lstStyle/>
          <a:p>
            <a:pPr algn="ctr" eaLnBrk="1" hangingPunct="1"/>
            <a:r>
              <a:rPr lang="pt-BR" sz="3200" dirty="0"/>
              <a:t>A </a:t>
            </a:r>
            <a:r>
              <a:rPr lang="pt-BR" sz="3200" dirty="0" err="1"/>
              <a:t>scientific</a:t>
            </a:r>
            <a:r>
              <a:rPr lang="pt-BR" sz="3200" dirty="0"/>
              <a:t> </a:t>
            </a:r>
            <a:r>
              <a:rPr lang="pt-BR" sz="3200" dirty="0" err="1"/>
              <a:t>question</a:t>
            </a:r>
            <a:r>
              <a:rPr lang="pt-BR" sz="3200" dirty="0"/>
              <a:t> </a:t>
            </a:r>
            <a:r>
              <a:rPr lang="pt-BR" sz="3200" dirty="0" err="1"/>
              <a:t>linked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</a:t>
            </a:r>
            <a:r>
              <a:rPr lang="pt-BR" sz="3200" dirty="0" err="1"/>
              <a:t>public</a:t>
            </a:r>
            <a:r>
              <a:rPr lang="pt-BR" sz="3200" dirty="0"/>
              <a:t> </a:t>
            </a:r>
            <a:r>
              <a:rPr lang="pt-BR" sz="3200" dirty="0" err="1"/>
              <a:t>policy</a:t>
            </a:r>
            <a:endParaRPr lang="pt-BR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0D918-B2F5-E64E-A616-3076145E77E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162" y="644646"/>
            <a:ext cx="4517813" cy="2787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D6DE6-FC97-CE49-B228-D0F6ED246CD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113" y="641539"/>
            <a:ext cx="4655049" cy="2872135"/>
          </a:xfrm>
          <a:prstGeom prst="rect">
            <a:avLst/>
          </a:prstGeom>
        </p:spPr>
      </p:pic>
      <p:sp>
        <p:nvSpPr>
          <p:cNvPr id="33799" name="Text Box 5"/>
          <p:cNvSpPr txBox="1">
            <a:spLocks noChangeArrowheads="1"/>
          </p:cNvSpPr>
          <p:nvPr/>
        </p:nvSpPr>
        <p:spPr bwMode="auto">
          <a:xfrm>
            <a:off x="0" y="3124200"/>
            <a:ext cx="9144000" cy="584776"/>
          </a:xfrm>
          <a:prstGeom prst="rect">
            <a:avLst/>
          </a:prstGeom>
          <a:solidFill>
            <a:srgbClr val="E8F0FF">
              <a:alpha val="50196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</a:pPr>
            <a:r>
              <a:rPr lang="en-US" sz="32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When is a forest not a forest?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470A992-F84D-E346-891A-5AA3A4229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550" y="6626450"/>
            <a:ext cx="1187450" cy="253893"/>
          </a:xfrm>
          <a:prstGeom prst="rect">
            <a:avLst/>
          </a:prstGeom>
          <a:solidFill>
            <a:srgbClr val="E8F0FF">
              <a:alpha val="50196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Alamy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IBM Plex Sans" panose="020B0503050203000203" pitchFamily="34" charset="77"/>
              <a:cs typeface="Franklin Gothic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88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A8ED92-5A3F-D343-BC1E-4199FD1894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565" y="3954162"/>
            <a:ext cx="4095236" cy="2702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E1910B-4B16-F148-9EA8-CFB292354A3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8" y="1126590"/>
            <a:ext cx="4095234" cy="2702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4CD68-4AF8-9B4E-886A-710B416C87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8" y="3954162"/>
            <a:ext cx="4095235" cy="2702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926323-8674-5343-98A3-532565D173B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565" y="1132117"/>
            <a:ext cx="4095236" cy="269723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E8C515F-D0E0-244E-85DC-AF0ECDBA45BD}"/>
              </a:ext>
            </a:extLst>
          </p:cNvPr>
          <p:cNvSpPr txBox="1">
            <a:spLocks/>
          </p:cNvSpPr>
          <p:nvPr/>
        </p:nvSpPr>
        <p:spPr>
          <a:xfrm>
            <a:off x="457200" y="274639"/>
            <a:ext cx="8229601" cy="5985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3D6C"/>
                </a:solidFill>
                <a:latin typeface="Proxima Nova Lt" panose="02000506030000020004" pitchFamily="2" charset="77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39ECE-86FB-544F-971F-776D0089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Deforestation as an event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65B85-9D5F-B94D-A99C-AC1AC8AD317F}"/>
              </a:ext>
            </a:extLst>
          </p:cNvPr>
          <p:cNvSpPr/>
          <p:nvPr/>
        </p:nvSpPr>
        <p:spPr>
          <a:xfrm>
            <a:off x="345988" y="1126590"/>
            <a:ext cx="1600199" cy="369332"/>
          </a:xfrm>
          <a:prstGeom prst="rect">
            <a:avLst/>
          </a:prstGeom>
          <a:solidFill>
            <a:srgbClr val="E8F0FF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Pristine forest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FD9C89-2412-FB44-9EF5-ED43E8750621}"/>
              </a:ext>
            </a:extLst>
          </p:cNvPr>
          <p:cNvSpPr/>
          <p:nvPr/>
        </p:nvSpPr>
        <p:spPr>
          <a:xfrm>
            <a:off x="4591565" y="1127311"/>
            <a:ext cx="2574622" cy="369332"/>
          </a:xfrm>
          <a:prstGeom prst="rect">
            <a:avLst/>
          </a:prstGeom>
          <a:solidFill>
            <a:srgbClr val="E8F0FF">
              <a:alpha val="70196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Degradation by logging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F44408-5FC9-3040-92B6-AF0D3DF21C21}"/>
              </a:ext>
            </a:extLst>
          </p:cNvPr>
          <p:cNvSpPr/>
          <p:nvPr/>
        </p:nvSpPr>
        <p:spPr>
          <a:xfrm>
            <a:off x="345988" y="3954162"/>
            <a:ext cx="2126279" cy="369332"/>
          </a:xfrm>
          <a:prstGeom prst="rect">
            <a:avLst/>
          </a:prstGeom>
          <a:solidFill>
            <a:srgbClr val="E8F0FF">
              <a:alpha val="70196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Degradation by fire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95419D-DD33-544E-95EC-90622F107CCA}"/>
              </a:ext>
            </a:extLst>
          </p:cNvPr>
          <p:cNvSpPr/>
          <p:nvPr/>
        </p:nvSpPr>
        <p:spPr>
          <a:xfrm>
            <a:off x="4591566" y="3954162"/>
            <a:ext cx="1131902" cy="369332"/>
          </a:xfrm>
          <a:prstGeom prst="rect">
            <a:avLst/>
          </a:prstGeom>
          <a:solidFill>
            <a:srgbClr val="E8F0FF">
              <a:alpha val="70196"/>
            </a:srgb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3D6C"/>
                </a:solidFill>
                <a:effectLst/>
                <a:latin typeface="Proxima Nova Rg" panose="02000506030000020004" pitchFamily="2" charset="77"/>
              </a:rPr>
              <a:t>Clear-cut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B3B2E89E-83B8-414C-B79C-D5938BB95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8476"/>
            <a:ext cx="182880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Alamy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, INPE</a:t>
            </a:r>
          </a:p>
        </p:txBody>
      </p:sp>
    </p:spTree>
    <p:extLst>
      <p:ext uri="{BB962C8B-B14F-4D97-AF65-F5344CB8AC3E}">
        <p14:creationId xmlns:p14="http://schemas.microsoft.com/office/powerpoint/2010/main" val="2560302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Imagem 15" descr="seletiva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0"/>
            <a:ext cx="2743200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2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1905000"/>
            <a:ext cx="2743200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3657600"/>
            <a:ext cx="27432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076825" y="0"/>
            <a:ext cx="2303463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Exploração intensiva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762625" y="5791200"/>
            <a:ext cx="106045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Floresta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76825" y="36576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Perda &gt;90% do dossel</a:t>
            </a:r>
          </a:p>
        </p:txBody>
      </p:sp>
      <p:pic>
        <p:nvPicPr>
          <p:cNvPr id="97287" name="Imagem 12" descr="corte_raso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5410200"/>
            <a:ext cx="2743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5076825" y="54102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Corte raso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076825" y="19050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Perda &gt;50% do dossel</a:t>
            </a:r>
          </a:p>
        </p:txBody>
      </p:sp>
      <p:sp>
        <p:nvSpPr>
          <p:cNvPr id="71691" name="Seta para baixo 17"/>
          <p:cNvSpPr>
            <a:spLocks noChangeArrowheads="1"/>
          </p:cNvSpPr>
          <p:nvPr/>
        </p:nvSpPr>
        <p:spPr bwMode="auto">
          <a:xfrm>
            <a:off x="4427538" y="333375"/>
            <a:ext cx="304800" cy="6400800"/>
          </a:xfrm>
          <a:prstGeom prst="downArrow">
            <a:avLst>
              <a:gd name="adj1" fmla="val 50000"/>
              <a:gd name="adj2" fmla="val 49972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2" name="CaixaDeTexto 18"/>
          <p:cNvSpPr txBox="1">
            <a:spLocks noChangeArrowheads="1"/>
          </p:cNvSpPr>
          <p:nvPr/>
        </p:nvSpPr>
        <p:spPr bwMode="auto">
          <a:xfrm>
            <a:off x="3563938" y="188913"/>
            <a:ext cx="15065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time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87450" y="908050"/>
            <a:ext cx="11673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1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23850" y="0"/>
            <a:ext cx="349647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32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3200" dirty="0">
                <a:solidFill>
                  <a:srgbClr val="003366"/>
                </a:solidFill>
                <a:latin typeface="Proxima Nova Rg" panose="02000506030000020004" pitchFamily="2" charset="77"/>
              </a:rPr>
              <a:t> </a:t>
            </a:r>
            <a:r>
              <a:rPr lang="pt-BR" sz="32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composition</a:t>
            </a:r>
            <a:endParaRPr lang="pt-BR" sz="3200" dirty="0">
              <a:solidFill>
                <a:srgbClr val="0033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5" name="Seta para a esquerda 24"/>
          <p:cNvSpPr>
            <a:spLocks noChangeArrowheads="1"/>
          </p:cNvSpPr>
          <p:nvPr/>
        </p:nvSpPr>
        <p:spPr bwMode="auto">
          <a:xfrm flipH="1">
            <a:off x="3419475" y="2565400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7" name="Seta para a esquerda 26"/>
          <p:cNvSpPr>
            <a:spLocks noChangeArrowheads="1"/>
          </p:cNvSpPr>
          <p:nvPr/>
        </p:nvSpPr>
        <p:spPr bwMode="auto">
          <a:xfrm flipH="1">
            <a:off x="3419475" y="4149725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9" name="Seta para a esquerda 28"/>
          <p:cNvSpPr>
            <a:spLocks noChangeArrowheads="1"/>
          </p:cNvSpPr>
          <p:nvPr/>
        </p:nvSpPr>
        <p:spPr bwMode="auto">
          <a:xfrm flipH="1">
            <a:off x="3419475" y="5516563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97297" name="Imagem 15" descr="seleti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0"/>
            <a:ext cx="2951163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1905000"/>
            <a:ext cx="2940050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9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3657600"/>
            <a:ext cx="294005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5003800" y="0"/>
            <a:ext cx="302418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Forest </a:t>
            </a: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20%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5762625" y="5791200"/>
            <a:ext cx="106045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Floresta 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076825" y="3657600"/>
            <a:ext cx="2940050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90%</a:t>
            </a:r>
          </a:p>
        </p:txBody>
      </p:sp>
      <p:pic>
        <p:nvPicPr>
          <p:cNvPr id="97303" name="Imagem 12" descr="corte_raso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5713" y="5410200"/>
            <a:ext cx="294005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/>
          <p:cNvSpPr txBox="1"/>
          <p:nvPr/>
        </p:nvSpPr>
        <p:spPr>
          <a:xfrm>
            <a:off x="5076825" y="5410200"/>
            <a:ext cx="292893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Clear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</a:t>
            </a: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cut</a:t>
            </a:r>
            <a:endParaRPr lang="pt-BR" sz="2400" dirty="0">
              <a:solidFill>
                <a:srgbClr val="0033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076825" y="1905000"/>
            <a:ext cx="292893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50%</a:t>
            </a:r>
          </a:p>
        </p:txBody>
      </p:sp>
      <p:sp>
        <p:nvSpPr>
          <p:cNvPr id="30" name="Seta para a esquerda 24"/>
          <p:cNvSpPr>
            <a:spLocks noChangeArrowheads="1"/>
          </p:cNvSpPr>
          <p:nvPr/>
        </p:nvSpPr>
        <p:spPr bwMode="auto">
          <a:xfrm flipH="1">
            <a:off x="3419475" y="981075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33" name="CaixaDeTexto 20"/>
          <p:cNvSpPr txBox="1"/>
          <p:nvPr/>
        </p:nvSpPr>
        <p:spPr>
          <a:xfrm>
            <a:off x="1189038" y="2420938"/>
            <a:ext cx="12041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2</a:t>
            </a:r>
          </a:p>
        </p:txBody>
      </p:sp>
      <p:sp>
        <p:nvSpPr>
          <p:cNvPr id="34" name="CaixaDeTexto 20"/>
          <p:cNvSpPr txBox="1"/>
          <p:nvPr/>
        </p:nvSpPr>
        <p:spPr>
          <a:xfrm>
            <a:off x="1189038" y="3933825"/>
            <a:ext cx="119455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3</a:t>
            </a:r>
          </a:p>
        </p:txBody>
      </p:sp>
      <p:sp>
        <p:nvSpPr>
          <p:cNvPr id="35" name="CaixaDeTexto 20"/>
          <p:cNvSpPr txBox="1"/>
          <p:nvPr/>
        </p:nvSpPr>
        <p:spPr>
          <a:xfrm>
            <a:off x="1187450" y="5445125"/>
            <a:ext cx="119455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864119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Distinguishing forests by temporal evolution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26" y="1409568"/>
            <a:ext cx="8605374" cy="4745426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924550" y="6519446"/>
            <a:ext cx="3219450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 defTabSz="82289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rgbClr val="003D6C"/>
                </a:solidFill>
                <a:latin typeface="Proxima Nova Rg" panose="02000506030000020004" pitchFamily="2" charset="77"/>
                <a:ea typeface=""/>
                <a:cs typeface="Calibri"/>
              </a:rPr>
              <a:t>source: </a:t>
            </a:r>
            <a:r>
              <a:rPr lang="en-GB" sz="1600" dirty="0" err="1">
                <a:solidFill>
                  <a:srgbClr val="003D6C"/>
                </a:solidFill>
                <a:latin typeface="Proxima Nova Rg" panose="02000506030000020004" pitchFamily="2" charset="77"/>
                <a:ea typeface=""/>
                <a:cs typeface="Calibri"/>
              </a:rPr>
              <a:t>Chazdon</a:t>
            </a:r>
            <a:r>
              <a:rPr lang="en-GB" sz="1600" dirty="0">
                <a:solidFill>
                  <a:srgbClr val="003D6C"/>
                </a:solidFill>
                <a:latin typeface="Proxima Nova Rg" panose="02000506030000020004" pitchFamily="2" charset="77"/>
                <a:ea typeface=""/>
                <a:cs typeface="Calibri"/>
              </a:rPr>
              <a:t> et al (2016)</a:t>
            </a:r>
          </a:p>
        </p:txBody>
      </p:sp>
    </p:spTree>
    <p:extLst>
      <p:ext uri="{BB962C8B-B14F-4D97-AF65-F5344CB8AC3E}">
        <p14:creationId xmlns:p14="http://schemas.microsoft.com/office/powerpoint/2010/main" val="206859117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837540"/>
              </p:ext>
            </p:extLst>
          </p:nvPr>
        </p:nvGraphicFramePr>
        <p:xfrm>
          <a:off x="1522499" y="2147682"/>
          <a:ext cx="6387928" cy="10364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19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3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13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rgbClr val="00467E"/>
                          </a:solidFill>
                          <a:latin typeface="Proxima Nova Lt" panose="02000506030000020004" pitchFamily="2" charset="77"/>
                        </a:rPr>
                        <a:t>Continuants</a:t>
                      </a:r>
                      <a:endParaRPr lang="en-US" sz="2800" b="1" i="0" dirty="0">
                        <a:solidFill>
                          <a:srgbClr val="00467E"/>
                        </a:solidFill>
                        <a:latin typeface="Proxima Nova Lt" panose="02000506030000020004" pitchFamily="2" charset="77"/>
                        <a:cs typeface="Calibri"/>
                      </a:endParaRPr>
                    </a:p>
                  </a:txBody>
                  <a:tcPr marL="91456" marR="91456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rgbClr val="00467E"/>
                          </a:solidFill>
                          <a:latin typeface="Proxima Nova Lt" panose="02000506030000020004" pitchFamily="2" charset="77"/>
                        </a:rPr>
                        <a:t>Occurrents</a:t>
                      </a:r>
                      <a:endParaRPr lang="en-US" sz="2800" b="1" i="0" dirty="0">
                        <a:solidFill>
                          <a:srgbClr val="00467E"/>
                        </a:solidFill>
                        <a:latin typeface="Proxima Nova Lt" panose="02000506030000020004" pitchFamily="2" charset="77"/>
                        <a:cs typeface="Calibri"/>
                      </a:endParaRPr>
                    </a:p>
                  </a:txBody>
                  <a:tcPr marL="91456" marR="91456" marT="45745" marB="457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132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  <a:cs typeface="Calibri"/>
                        </a:rPr>
                        <a:t>Indigenous area</a:t>
                      </a:r>
                    </a:p>
                  </a:txBody>
                  <a:tcPr marL="91456" marR="91456" marT="45745" marB="45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solidFill>
                            <a:srgbClr val="00467E"/>
                          </a:solidFill>
                          <a:latin typeface="Proxima Nova Rg" panose="02000506030000020004" pitchFamily="2" charset="77"/>
                          <a:cs typeface="Calibri"/>
                        </a:rPr>
                        <a:t>Deforestation</a:t>
                      </a:r>
                    </a:p>
                  </a:txBody>
                  <a:tcPr marL="91456" marR="91456" marT="45745" marB="457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1213" name="Straight Connector 4"/>
          <p:cNvCxnSpPr>
            <a:cxnSpLocks noChangeShapeType="1"/>
          </p:cNvCxnSpPr>
          <p:nvPr/>
        </p:nvCxnSpPr>
        <p:spPr bwMode="auto">
          <a:xfrm>
            <a:off x="4737465" y="1196975"/>
            <a:ext cx="0" cy="30241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214" name="Straight Connector 6"/>
          <p:cNvCxnSpPr>
            <a:cxnSpLocks noChangeShapeType="1"/>
          </p:cNvCxnSpPr>
          <p:nvPr/>
        </p:nvCxnSpPr>
        <p:spPr bwMode="auto">
          <a:xfrm>
            <a:off x="468313" y="2648474"/>
            <a:ext cx="84963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215" name="TextBox 7"/>
          <p:cNvSpPr txBox="1">
            <a:spLocks noChangeArrowheads="1"/>
          </p:cNvSpPr>
          <p:nvPr/>
        </p:nvSpPr>
        <p:spPr bwMode="auto">
          <a:xfrm>
            <a:off x="3419475" y="1196975"/>
            <a:ext cx="13179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b="1" dirty="0">
                <a:solidFill>
                  <a:srgbClr val="800000"/>
                </a:solidFill>
                <a:latin typeface="Proxima Nova Lt" panose="02000506030000020004" pitchFamily="2" charset="77"/>
                <a:cs typeface="Calibri" charset="0"/>
              </a:rPr>
              <a:t>Space</a:t>
            </a:r>
          </a:p>
        </p:txBody>
      </p:sp>
      <p:sp>
        <p:nvSpPr>
          <p:cNvPr id="51216" name="TextBox 8"/>
          <p:cNvSpPr txBox="1">
            <a:spLocks noChangeArrowheads="1"/>
          </p:cNvSpPr>
          <p:nvPr/>
        </p:nvSpPr>
        <p:spPr bwMode="auto">
          <a:xfrm>
            <a:off x="4859338" y="1196975"/>
            <a:ext cx="10935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b="1" dirty="0">
                <a:solidFill>
                  <a:srgbClr val="800000"/>
                </a:solidFill>
                <a:latin typeface="Proxima Nova Lt" panose="02000506030000020004" pitchFamily="2" charset="77"/>
                <a:cs typeface="Calibri" charset="0"/>
              </a:rPr>
              <a:t>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7DE5B-F37F-E747-9D01-6869B3F23B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338" y="3440038"/>
            <a:ext cx="4176068" cy="312797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5EDDBA9-2F5C-E247-968B-B5373854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events in land change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9921E2-BE01-0B4C-B0B0-E988F6EC52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75" y="3440046"/>
            <a:ext cx="3995218" cy="3127965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30A8FCE5-2C1E-254C-9AAD-38C257E1B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190" y="6604107"/>
            <a:ext cx="2625810" cy="253893"/>
          </a:xfrm>
          <a:prstGeom prst="rect">
            <a:avLst/>
          </a:prstGeom>
          <a:noFill/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images: ISA, Greenpeace  </a:t>
            </a:r>
          </a:p>
        </p:txBody>
      </p:sp>
    </p:spTree>
    <p:extLst>
      <p:ext uri="{BB962C8B-B14F-4D97-AF65-F5344CB8AC3E}">
        <p14:creationId xmlns:p14="http://schemas.microsoft.com/office/powerpoint/2010/main" val="2104093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382265" y="6457890"/>
            <a:ext cx="276173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6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graphics: Rolf </a:t>
            </a:r>
            <a:r>
              <a:rPr lang="en-GB" sz="16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Simoes</a:t>
            </a:r>
            <a:r>
              <a:rPr lang="en-GB" sz="16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(INPE)</a:t>
            </a:r>
          </a:p>
        </p:txBody>
      </p:sp>
      <p:sp>
        <p:nvSpPr>
          <p:cNvPr id="15" name="CaixaDeTexto 3"/>
          <p:cNvSpPr txBox="1">
            <a:spLocks noChangeArrowheads="1"/>
          </p:cNvSpPr>
          <p:nvPr/>
        </p:nvSpPr>
        <p:spPr bwMode="auto">
          <a:xfrm>
            <a:off x="630238" y="5486400"/>
            <a:ext cx="8208962" cy="558360"/>
          </a:xfrm>
          <a:prstGeom prst="rect">
            <a:avLst/>
          </a:prstGeom>
          <a:solidFill>
            <a:srgbClr val="E1E6F1"/>
          </a:solidFill>
          <a:ln>
            <a:noFill/>
          </a:ln>
        </p:spPr>
        <p:txBody>
          <a:bodyPr wrap="square" tIns="93600" bIns="93600">
            <a:spAutoFit/>
          </a:bodyPr>
          <a:lstStyle>
            <a:lvl1pPr>
              <a:defRPr sz="2800">
                <a:solidFill>
                  <a:schemeClr val="tx1"/>
                </a:solidFill>
                <a:latin typeface="Source Sans Pro" charset="0"/>
                <a:ea typeface="ＭＳ Ｐゴシック" charset="0"/>
                <a:cs typeface="Source Sans Pro" charset="0"/>
              </a:defRPr>
            </a:lvl1pPr>
            <a:lvl2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>
              <a:defRPr sz="16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9pPr>
          </a:lstStyle>
          <a:p>
            <a:pPr algn="ctr"/>
            <a:r>
              <a:rPr lang="en-US" altLang="ja-JP" sz="2400" dirty="0">
                <a:solidFill>
                  <a:srgbClr val="000066"/>
                </a:solidFill>
                <a:latin typeface="Proxima Nova Rg" panose="02000506030000020004" pitchFamily="2" charset="77"/>
                <a:cs typeface="Calibri"/>
              </a:rPr>
              <a:t>How to extract events from time series?</a:t>
            </a:r>
            <a:endParaRPr lang="en-US" altLang="ja-JP" sz="2400" u="none" dirty="0">
              <a:solidFill>
                <a:srgbClr val="000066"/>
              </a:solidFill>
              <a:latin typeface="Proxima Nova Rg" panose="02000506030000020004" pitchFamily="2" charset="77"/>
              <a:cs typeface="Calibri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238" y="1371600"/>
            <a:ext cx="8282516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83C744E-2705-2147-9B8C-8C06FB099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25841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Calibri"/>
                <a:ea typeface="ＭＳ Ｐゴシック" charset="0"/>
                <a:cs typeface="Calibri"/>
                <a:sym typeface="Helvetica Light"/>
              </a:defRPr>
            </a:lvl1pPr>
            <a:lvl2pPr marL="0" marR="0" indent="160729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2pPr>
            <a:lvl3pPr marL="0" marR="0" indent="321457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3pPr>
            <a:lvl4pPr marL="0" marR="0" indent="482186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4pPr>
            <a:lvl5pPr marL="0" marR="0" indent="642915" algn="l" defTabSz="4107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4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Source Sans Pro" charset="0"/>
                <a:ea typeface="ＭＳ Ｐゴシック" charset="0"/>
                <a:cs typeface="Source Sans Pro" charset="0"/>
                <a:sym typeface="Helvetica Light"/>
              </a:defRPr>
            </a:lvl5pPr>
            <a:lvl6pPr marL="457200" marR="0" indent="803643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6pPr>
            <a:lvl7pPr marL="914400" marR="0" indent="964372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7pPr>
            <a:lvl8pPr marL="1371600" marR="0" indent="1125101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8pPr>
            <a:lvl9pPr marL="1828800" marR="0" indent="1285829" algn="l" defTabSz="410751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ln>
                  <a:noFill/>
                </a:ln>
                <a:solidFill>
                  <a:srgbClr val="003366"/>
                </a:solidFill>
                <a:uFillTx/>
                <a:latin typeface="ZapfHumnst BT" pitchFamily="34" charset="0"/>
                <a:ea typeface="+mn-ea"/>
                <a:cs typeface="+mn-cs"/>
                <a:sym typeface="Helvetica Light"/>
              </a:defRPr>
            </a:lvl9pPr>
          </a:lstStyle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b="0" kern="0" dirty="0">
                <a:latin typeface="Proxima Nova Lt" panose="02000506030000020004" pitchFamily="2" charset="77"/>
              </a:rPr>
              <a:t>Land-use </a:t>
            </a:r>
            <a:r>
              <a:rPr lang="pt-BR" b="0" kern="0" dirty="0" err="1">
                <a:latin typeface="Proxima Nova Lt" panose="02000506030000020004" pitchFamily="2" charset="77"/>
              </a:rPr>
              <a:t>change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trajectories</a:t>
            </a:r>
            <a:r>
              <a:rPr lang="pt-BR" b="0" kern="0" dirty="0">
                <a:latin typeface="Proxima Nova Lt" panose="02000506030000020004" pitchFamily="2" charset="77"/>
              </a:rPr>
              <a:t> are </a:t>
            </a:r>
            <a:r>
              <a:rPr lang="pt-BR" b="0" kern="0" dirty="0" err="1">
                <a:latin typeface="Proxima Nova Lt" panose="02000506030000020004" pitchFamily="2" charset="77"/>
              </a:rPr>
              <a:t>measurements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of</a:t>
            </a:r>
            <a:r>
              <a:rPr lang="pt-BR" b="0" kern="0" dirty="0">
                <a:latin typeface="Proxima Nova Lt" panose="02000506030000020004" pitchFamily="2" charset="77"/>
              </a:rPr>
              <a:t> </a:t>
            </a:r>
            <a:r>
              <a:rPr lang="pt-BR" b="0" kern="0" dirty="0" err="1">
                <a:latin typeface="Proxima Nova Lt" panose="02000506030000020004" pitchFamily="2" charset="77"/>
              </a:rPr>
              <a:t>events</a:t>
            </a:r>
            <a:endParaRPr lang="pt-BR" b="0" kern="0" dirty="0">
              <a:latin typeface="Proxima Nova Lt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886587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 patterns of different classes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8" y="1094360"/>
            <a:ext cx="7552106" cy="5672471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45E78E48-80CB-D346-AEAB-B0A5600A7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graphics: author</a:t>
            </a:r>
          </a:p>
        </p:txBody>
      </p:sp>
    </p:spTree>
    <p:extLst>
      <p:ext uri="{BB962C8B-B14F-4D97-AF65-F5344CB8AC3E}">
        <p14:creationId xmlns:p14="http://schemas.microsoft.com/office/powerpoint/2010/main" val="25281976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28650" y="88934"/>
            <a:ext cx="7886700" cy="820184"/>
          </a:xfrm>
        </p:spPr>
        <p:txBody>
          <a:bodyPr/>
          <a:lstStyle/>
          <a:p>
            <a:r>
              <a:rPr lang="en-GB" altLang="en-US" b="1" dirty="0">
                <a:latin typeface="Proxima Nova Lt" panose="02000506030000020004" pitchFamily="2" charset="77"/>
              </a:rPr>
              <a:t>It all begins with observations…</a:t>
            </a:r>
          </a:p>
        </p:txBody>
      </p:sp>
      <p:pic>
        <p:nvPicPr>
          <p:cNvPr id="19458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0200" y="1196975"/>
            <a:ext cx="4535488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5" descr="woman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2736850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Box 10"/>
          <p:cNvSpPr txBox="1">
            <a:spLocks noChangeArrowheads="1"/>
          </p:cNvSpPr>
          <p:nvPr/>
        </p:nvSpPr>
        <p:spPr bwMode="auto">
          <a:xfrm>
            <a:off x="2131282" y="1490732"/>
            <a:ext cx="16033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eaLnBrk="1" hangingPunct="1"/>
            <a:r>
              <a:rPr lang="en-GB" altLang="en-US" sz="2000" u="none" dirty="0">
                <a:solidFill>
                  <a:srgbClr val="002060"/>
                </a:solidFill>
                <a:latin typeface="Proxima Nova Lt" panose="02000506030000020004" pitchFamily="2" charset="77"/>
                <a:ea typeface="Calibri" charset="0"/>
                <a:cs typeface="Calibri" charset="0"/>
              </a:rPr>
              <a:t>What’s out there?</a:t>
            </a:r>
          </a:p>
        </p:txBody>
      </p:sp>
      <p:pic>
        <p:nvPicPr>
          <p:cNvPr id="19461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625" y="4365625"/>
            <a:ext cx="3095625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Box 13"/>
          <p:cNvSpPr txBox="1">
            <a:spLocks noChangeArrowheads="1"/>
          </p:cNvSpPr>
          <p:nvPr/>
        </p:nvSpPr>
        <p:spPr bwMode="auto">
          <a:xfrm>
            <a:off x="2843213" y="5013325"/>
            <a:ext cx="259238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eaLnBrk="1" hangingPunct="1"/>
            <a:r>
              <a:rPr lang="en-GB" altLang="en-US" sz="2400" u="none" dirty="0">
                <a:solidFill>
                  <a:srgbClr val="003D6C"/>
                </a:solidFill>
                <a:latin typeface="Proxima Nova Lt" panose="02000506030000020004" pitchFamily="2" charset="77"/>
                <a:ea typeface="Calibri" charset="0"/>
                <a:cs typeface="Calibri" charset="0"/>
              </a:rPr>
              <a:t>We use words in our language to describe the world</a:t>
            </a:r>
          </a:p>
        </p:txBody>
      </p:sp>
    </p:spTree>
    <p:extLst>
      <p:ext uri="{BB962C8B-B14F-4D97-AF65-F5344CB8AC3E}">
        <p14:creationId xmlns:p14="http://schemas.microsoft.com/office/powerpoint/2010/main" val="2197152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0999"/>
            <a:ext cx="8153400" cy="942833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events in a remote sensing time series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2764" y="5381765"/>
            <a:ext cx="6878471" cy="1015663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“A Time-Weighted Dynamic Time Warping Method for Land-Use and Land-Cover Mapping” (Maus, </a:t>
            </a:r>
            <a:r>
              <a:rPr lang="en-US" sz="2000" dirty="0" err="1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Câmara</a:t>
            </a:r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 et al, 2016)</a:t>
            </a:r>
          </a:p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“</a:t>
            </a:r>
            <a:r>
              <a:rPr lang="en-US" sz="2000" dirty="0" err="1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dtwSat</a:t>
            </a:r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 R Package” (Maus et al.,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A1BA5-C5E0-0641-B5B1-C2C97B7F4B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3" y="1784684"/>
            <a:ext cx="9144000" cy="3288632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095A32A5-0AF6-2342-8D72-84BD62A33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graphics: V Maus (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Univ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of Vienna)</a:t>
            </a:r>
          </a:p>
        </p:txBody>
      </p:sp>
    </p:spTree>
    <p:extLst>
      <p:ext uri="{BB962C8B-B14F-4D97-AF65-F5344CB8AC3E}">
        <p14:creationId xmlns:p14="http://schemas.microsoft.com/office/powerpoint/2010/main" val="98425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577F-92F4-804A-82CF-B4E9FBCB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breaks in time series (events)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4A8FF-F681-BD43-98D0-8703FF3FE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02" y="933247"/>
            <a:ext cx="8532341" cy="4719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21A1A1-E5FF-F94C-A55A-A127DD166B87}"/>
              </a:ext>
            </a:extLst>
          </p:cNvPr>
          <p:cNvSpPr/>
          <p:nvPr/>
        </p:nvSpPr>
        <p:spPr>
          <a:xfrm>
            <a:off x="1132764" y="5769115"/>
            <a:ext cx="7211983" cy="707886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BFAST: Detected changes in an 16-day NDVI time series for pine plantations (</a:t>
            </a:r>
            <a:r>
              <a:rPr lang="en-US" sz="2000" dirty="0" err="1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Verbesselt</a:t>
            </a:r>
            <a:r>
              <a:rPr lang="en-US" sz="200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 et al., 2010)</a:t>
            </a:r>
            <a:endParaRPr lang="en-US" sz="2000" dirty="0">
              <a:solidFill>
                <a:srgbClr val="00467E"/>
              </a:solidFill>
              <a:latin typeface="Proxima Nova Rg" panose="02000506030000020004" pitchFamily="2" charset="77"/>
              <a:cs typeface="Calibri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659157DB-D1AE-C549-A510-CA4430E5C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graphics: J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Verbesselt</a:t>
            </a:r>
            <a:endParaRPr lang="en-GB" sz="1200" u="none" dirty="0">
              <a:solidFill>
                <a:srgbClr val="004375"/>
              </a:solidFill>
              <a:latin typeface="Proxima Nova Rg" panose="02000506030000020004" pitchFamily="2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8281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72E4-3ECF-B84D-8A3D-20BE3F9B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Proposed hierarchy of events linked to land use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AAB07-28F9-DD4D-91AC-E5A32BD924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924" y="1389244"/>
            <a:ext cx="6406979" cy="36895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E6617A-E2D5-4B40-B8DE-490D457C3646}"/>
              </a:ext>
            </a:extLst>
          </p:cNvPr>
          <p:cNvSpPr/>
          <p:nvPr/>
        </p:nvSpPr>
        <p:spPr>
          <a:xfrm>
            <a:off x="1151814" y="5616715"/>
            <a:ext cx="7211983" cy="707886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Caveat: names of high-level event types in the hierarchy are conflated with their measures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FB756FF-1AAA-E049-8838-C2E09134C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1309" y="6581001"/>
            <a:ext cx="3002692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source: Camara, JOSIS 2020 (submitted)</a:t>
            </a:r>
          </a:p>
        </p:txBody>
      </p:sp>
    </p:spTree>
    <p:extLst>
      <p:ext uri="{BB962C8B-B14F-4D97-AF65-F5344CB8AC3E}">
        <p14:creationId xmlns:p14="http://schemas.microsoft.com/office/powerpoint/2010/main" val="3158341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474968-4B8E-C940-BE33-86FCAD2B23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2" y="188640"/>
            <a:ext cx="9054785" cy="22769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458D62-0B34-284E-A1A6-B45F11F32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186" y="2594918"/>
            <a:ext cx="8343214" cy="322963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DF9F58D-4BED-9440-AFAE-D3798E1E8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source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: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Maciel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et al, IJGIS (2019)</a:t>
            </a:r>
          </a:p>
        </p:txBody>
      </p:sp>
    </p:spTree>
    <p:extLst>
      <p:ext uri="{BB962C8B-B14F-4D97-AF65-F5344CB8AC3E}">
        <p14:creationId xmlns:p14="http://schemas.microsoft.com/office/powerpoint/2010/main" val="350098472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88BE70-DFA6-794C-84A9-99AF566E7D6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Year-by-year land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FCBC5-A9B0-2C43-9A14-329A1705E3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91" y="1113514"/>
            <a:ext cx="7362297" cy="5016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F9A432-A344-A145-B4A7-17A9FCD0366A}"/>
              </a:ext>
            </a:extLst>
          </p:cNvPr>
          <p:cNvSpPr/>
          <p:nvPr/>
        </p:nvSpPr>
        <p:spPr>
          <a:xfrm>
            <a:off x="1056591" y="6195421"/>
            <a:ext cx="7362298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Classification does not consider recurring events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210B02CD-6E9B-524B-B801-E4DCC66C7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source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: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Maciel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et al, IJGIS (2019)</a:t>
            </a:r>
          </a:p>
        </p:txBody>
      </p:sp>
    </p:spTree>
    <p:extLst>
      <p:ext uri="{BB962C8B-B14F-4D97-AF65-F5344CB8AC3E}">
        <p14:creationId xmlns:p14="http://schemas.microsoft.com/office/powerpoint/2010/main" val="1381292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88BE70-DFA6-794C-84A9-99AF566E7D6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Year-by-year land classification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F9A432-A344-A145-B4A7-17A9FCD0366A}"/>
              </a:ext>
            </a:extLst>
          </p:cNvPr>
          <p:cNvSpPr/>
          <p:nvPr/>
        </p:nvSpPr>
        <p:spPr>
          <a:xfrm>
            <a:off x="1056591" y="6195421"/>
            <a:ext cx="7306359" cy="400110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467E"/>
                </a:solidFill>
                <a:latin typeface="Proxima Nova Rg" panose="02000506030000020004" pitchFamily="2" charset="77"/>
                <a:cs typeface="Calibri"/>
              </a:rPr>
              <a:t>After spatiotemporal calculus reasoning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AF969-0025-0B44-99B1-A0EFCA3379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062" y="1105343"/>
            <a:ext cx="7253416" cy="5033128"/>
          </a:xfrm>
          <a:prstGeom prst="rect">
            <a:avLst/>
          </a:prstGeom>
          <a:ln>
            <a:solidFill>
              <a:srgbClr val="00467E"/>
            </a:solidFill>
          </a:ln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F46B7710-BF8E-8B4B-90E8-13A3AE774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265" y="6581001"/>
            <a:ext cx="2761735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sz="1200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source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: </a:t>
            </a:r>
            <a:r>
              <a:rPr lang="en-GB" sz="1200" u="none" dirty="0" err="1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Maciel</a:t>
            </a:r>
            <a:r>
              <a:rPr lang="en-GB" sz="1200" u="none" dirty="0">
                <a:solidFill>
                  <a:srgbClr val="004375"/>
                </a:solidFill>
                <a:latin typeface="Proxima Nova Rg" panose="02000506030000020004" pitchFamily="2" charset="77"/>
                <a:cs typeface="Calibri"/>
              </a:rPr>
              <a:t> et al, IJGIS (2019)</a:t>
            </a:r>
          </a:p>
        </p:txBody>
      </p:sp>
    </p:spTree>
    <p:extLst>
      <p:ext uri="{BB962C8B-B14F-4D97-AF65-F5344CB8AC3E}">
        <p14:creationId xmlns:p14="http://schemas.microsoft.com/office/powerpoint/2010/main" val="2711908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ndsat_art_jau_lrg_crop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836" cy="6858000"/>
          </a:xfrm>
          <a:prstGeom prst="rect">
            <a:avLst/>
          </a:prstGeom>
        </p:spPr>
      </p:pic>
      <p:sp>
        <p:nvSpPr>
          <p:cNvPr id="4" name="Title 10"/>
          <p:cNvSpPr txBox="1">
            <a:spLocks/>
          </p:cNvSpPr>
          <p:nvPr/>
        </p:nvSpPr>
        <p:spPr bwMode="auto">
          <a:xfrm>
            <a:off x="0" y="980324"/>
            <a:ext cx="9144000" cy="5456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t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algn="ctr">
              <a:defRPr/>
            </a:pPr>
            <a:r>
              <a:rPr lang="en-US" sz="3400" dirty="0">
                <a:solidFill>
                  <a:srgbClr val="00467E"/>
                </a:solidFill>
                <a:latin typeface="Proxima Nova Lt" panose="02000506030000020004" pitchFamily="2" charset="77"/>
              </a:rPr>
              <a:t>Findings</a:t>
            </a:r>
          </a:p>
        </p:txBody>
      </p:sp>
      <p:sp>
        <p:nvSpPr>
          <p:cNvPr id="5" name="Título 10"/>
          <p:cNvSpPr txBox="1">
            <a:spLocks/>
          </p:cNvSpPr>
          <p:nvPr/>
        </p:nvSpPr>
        <p:spPr>
          <a:xfrm>
            <a:off x="0" y="2506311"/>
            <a:ext cx="9144000" cy="200219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t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Nature’s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diversity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limits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machine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learning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and</a:t>
            </a:r>
            <a:r>
              <a:rPr lang="pt-BR" sz="2400" b="0" dirty="0">
                <a:latin typeface="Proxima Nova Rg" panose="02000506030000020004" pitchFamily="2" charset="77"/>
              </a:rPr>
              <a:t> big data </a:t>
            </a:r>
            <a:r>
              <a:rPr lang="pt-BR" sz="2400" b="0" dirty="0" err="1">
                <a:latin typeface="Proxima Nova Rg" panose="02000506030000020004" pitchFamily="2" charset="77"/>
              </a:rPr>
              <a:t>apps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 err="1">
                <a:latin typeface="Proxima Nova Rg" panose="02000506030000020004" pitchFamily="2" charset="77"/>
              </a:rPr>
              <a:t>Understanding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human-enviromental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interactions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is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essential</a:t>
            </a:r>
            <a:endParaRPr lang="pt-BR" sz="2400" b="0" dirty="0">
              <a:latin typeface="Proxima Nova Rg" panose="02000506030000020004" pitchFamily="2" charset="77"/>
            </a:endParaRP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>
                <a:latin typeface="Proxima Nova Rg" panose="02000506030000020004" pitchFamily="2" charset="77"/>
              </a:rPr>
              <a:t>Big data </a:t>
            </a:r>
            <a:r>
              <a:rPr lang="pt-BR" sz="2400" b="0" dirty="0" err="1">
                <a:latin typeface="Proxima Nova Rg" panose="02000506030000020004" pitchFamily="2" charset="77"/>
              </a:rPr>
              <a:t>enables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continuous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monitoring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>
                <a:latin typeface="Proxima Nova Rg" panose="02000506030000020004" pitchFamily="2" charset="77"/>
              </a:rPr>
              <a:t>(</a:t>
            </a:r>
            <a:r>
              <a:rPr lang="pt-BR" sz="2400" b="0" dirty="0" err="1">
                <a:latin typeface="Proxima Nova Rg" panose="02000506030000020004" pitchFamily="2" charset="77"/>
              </a:rPr>
              <a:t>trajectories</a:t>
            </a:r>
            <a:r>
              <a:rPr lang="pt-BR" sz="2400" b="0" dirty="0">
                <a:latin typeface="Proxima Nova Rg" panose="02000506030000020004" pitchFamily="2" charset="77"/>
              </a:rPr>
              <a:t>)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 err="1">
                <a:latin typeface="Proxima Nova Rg" panose="02000506030000020004" pitchFamily="2" charset="77"/>
              </a:rPr>
              <a:t>Trajectories</a:t>
            </a:r>
            <a:r>
              <a:rPr lang="pt-BR" sz="2400" b="0" dirty="0">
                <a:latin typeface="Proxima Nova Rg" panose="02000506030000020004" pitchFamily="2" charset="77"/>
              </a:rPr>
              <a:t> are </a:t>
            </a:r>
            <a:r>
              <a:rPr lang="pt-BR" sz="2400" b="0" dirty="0" err="1">
                <a:latin typeface="Proxima Nova Rg" panose="02000506030000020004" pitchFamily="2" charset="77"/>
              </a:rPr>
              <a:t>measurements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of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events</a:t>
            </a:r>
            <a:endParaRPr lang="pt-BR" sz="2400" b="0" dirty="0">
              <a:solidFill>
                <a:srgbClr val="8B0505"/>
              </a:solidFill>
              <a:latin typeface="Proxima Nova Rg" panose="02000506030000020004" pitchFamily="2" charset="77"/>
            </a:endParaRPr>
          </a:p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recognition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replaces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object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8B0505"/>
                </a:solidFill>
                <a:latin typeface="Proxima Nova Rg" panose="02000506030000020004" pitchFamily="2" charset="77"/>
              </a:rPr>
              <a:t>identification</a:t>
            </a:r>
            <a:r>
              <a:rPr lang="pt-BR" sz="2400" b="0" dirty="0">
                <a:solidFill>
                  <a:srgbClr val="8B0505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>
                <a:latin typeface="Proxima Nova Rg" panose="02000506030000020004" pitchFamily="2" charset="77"/>
              </a:rPr>
              <a:t>in big data </a:t>
            </a:r>
          </a:p>
          <a:p>
            <a:pPr marL="971550" lvl="1" indent="-514350" eaLnBrk="1" hangingPunct="1">
              <a:buFont typeface="+mj-lt"/>
              <a:buAutoNum type="arabicPeriod"/>
            </a:pPr>
            <a:endParaRPr lang="pt-BR" sz="2400" b="0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92862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F380E6-A3BB-524E-80A4-A6EAD55C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6" y="643467"/>
            <a:ext cx="79586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59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ndsat_art_jau_lrg_crop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6836" cy="6858000"/>
          </a:xfrm>
          <a:prstGeom prst="rect">
            <a:avLst/>
          </a:prstGeom>
        </p:spPr>
      </p:pic>
      <p:sp>
        <p:nvSpPr>
          <p:cNvPr id="4" name="Title 10"/>
          <p:cNvSpPr txBox="1">
            <a:spLocks/>
          </p:cNvSpPr>
          <p:nvPr/>
        </p:nvSpPr>
        <p:spPr bwMode="auto">
          <a:xfrm>
            <a:off x="0" y="980324"/>
            <a:ext cx="9144000" cy="5456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tIns="0" bIns="0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algn="ctr">
              <a:defRPr/>
            </a:pPr>
            <a:r>
              <a:rPr lang="en-US" sz="3400" dirty="0">
                <a:solidFill>
                  <a:srgbClr val="00467E"/>
                </a:solidFill>
                <a:latin typeface="Proxima Nova Lt" panose="02000506030000020004" pitchFamily="2" charset="77"/>
              </a:rPr>
              <a:t>Research agenda </a:t>
            </a:r>
          </a:p>
        </p:txBody>
      </p:sp>
      <p:sp>
        <p:nvSpPr>
          <p:cNvPr id="5" name="Título 10"/>
          <p:cNvSpPr txBox="1">
            <a:spLocks/>
          </p:cNvSpPr>
          <p:nvPr/>
        </p:nvSpPr>
        <p:spPr>
          <a:xfrm>
            <a:off x="0" y="1763360"/>
            <a:ext cx="9144000" cy="405324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t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366"/>
                </a:solidFill>
                <a:latin typeface="ZapfHumnst BT" pitchFamily="34" charset="0"/>
              </a:defRPr>
            </a:lvl9pPr>
          </a:lstStyle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identify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ground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samples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that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account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for natural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and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social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variation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?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 err="1"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latin typeface="Proxima Nova Rg" panose="02000506030000020004" pitchFamily="2" charset="77"/>
              </a:rPr>
              <a:t> capture local </a:t>
            </a:r>
            <a:r>
              <a:rPr lang="pt-BR" sz="2400" b="0" dirty="0" err="1">
                <a:latin typeface="Proxima Nova Rg" panose="02000506030000020004" pitchFamily="2" charset="77"/>
              </a:rPr>
              <a:t>knowledge</a:t>
            </a:r>
            <a:r>
              <a:rPr lang="pt-BR" sz="2400" b="0" dirty="0">
                <a:latin typeface="Proxima Nova Rg" panose="02000506030000020004" pitchFamily="2" charset="77"/>
              </a:rPr>
              <a:t> in big EO data?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 err="1"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recognise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events</a:t>
            </a:r>
            <a:r>
              <a:rPr lang="pt-BR" sz="2400" b="0" dirty="0">
                <a:latin typeface="Proxima Nova Rg" panose="02000506030000020004" pitchFamily="2" charset="77"/>
              </a:rPr>
              <a:t> in big EO data? </a:t>
            </a:r>
          </a:p>
          <a:p>
            <a:pPr marL="971550" lvl="1" indent="-514350" eaLnBrk="1" hangingPunct="1">
              <a:buFont typeface="+mj-lt"/>
              <a:buAutoNum type="arabicPeriod"/>
            </a:pPr>
            <a:r>
              <a:rPr lang="pt-BR" sz="2400" b="0" dirty="0" err="1"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best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reason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with</a:t>
            </a:r>
            <a:r>
              <a:rPr lang="pt-BR" sz="2400" b="0" dirty="0"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latin typeface="Proxima Nova Rg" panose="02000506030000020004" pitchFamily="2" charset="77"/>
              </a:rPr>
              <a:t>events</a:t>
            </a:r>
            <a:r>
              <a:rPr lang="pt-BR" sz="2400" b="0" dirty="0">
                <a:latin typeface="Proxima Nova Rg" panose="02000506030000020004" pitchFamily="2" charset="77"/>
              </a:rPr>
              <a:t>? </a:t>
            </a:r>
            <a:endParaRPr lang="pt-BR" sz="2400" b="0" dirty="0">
              <a:solidFill>
                <a:srgbClr val="8B0505"/>
              </a:solidFill>
              <a:latin typeface="Proxima Nova Rg" panose="02000506030000020004" pitchFamily="2" charset="77"/>
            </a:endParaRPr>
          </a:p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use conceptual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models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propose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sound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APIs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deal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with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big EO data?</a:t>
            </a:r>
          </a:p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develop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and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share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robust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open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source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tools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work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with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machine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learning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and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big EO data? </a:t>
            </a:r>
          </a:p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How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make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these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technologies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useful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to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support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sound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</a:t>
            </a:r>
            <a:r>
              <a:rPr lang="pt-BR" sz="2400" b="0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environmental</a:t>
            </a:r>
            <a:r>
              <a:rPr lang="pt-BR" sz="2400" b="0" dirty="0">
                <a:solidFill>
                  <a:srgbClr val="003D6C"/>
                </a:solidFill>
                <a:latin typeface="Proxima Nova Rg" panose="02000506030000020004" pitchFamily="2" charset="77"/>
              </a:rPr>
              <a:t> policies? </a:t>
            </a:r>
          </a:p>
          <a:p>
            <a:pPr marL="971550" lvl="1" indent="-514350" eaLnBrk="1" hangingPunct="1">
              <a:buClr>
                <a:srgbClr val="00467E"/>
              </a:buClr>
              <a:buFont typeface="+mj-lt"/>
              <a:buAutoNum type="arabicPeriod"/>
            </a:pPr>
            <a:endParaRPr lang="pt-BR" sz="2400" b="0" dirty="0">
              <a:solidFill>
                <a:srgbClr val="003D6C"/>
              </a:solidFill>
              <a:latin typeface="Proxima Nova Rg" panose="02000506030000020004" pitchFamily="2" charset="77"/>
            </a:endParaRPr>
          </a:p>
          <a:p>
            <a:pPr marL="971550" lvl="1" indent="-514350" eaLnBrk="1" hangingPunct="1">
              <a:buFont typeface="+mj-lt"/>
              <a:buAutoNum type="arabicPeriod"/>
            </a:pPr>
            <a:endParaRPr lang="pt-BR" sz="2400" b="0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0610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5246028-B5A5-8E4A-880D-4E2973058257}"/>
              </a:ext>
            </a:extLst>
          </p:cNvPr>
          <p:cNvSpPr txBox="1"/>
          <p:nvPr/>
        </p:nvSpPr>
        <p:spPr>
          <a:xfrm>
            <a:off x="2515924" y="2475814"/>
            <a:ext cx="373660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4400" b="0" u="none" strike="noStrike" cap="none" spc="0" normalizeH="0" baseline="0" dirty="0">
                <a:ln>
                  <a:noFill/>
                </a:ln>
                <a:solidFill>
                  <a:srgbClr val="0261A8"/>
                </a:solidFill>
                <a:effectLst/>
                <a:uFillTx/>
                <a:latin typeface="Proxima Nova Lt" panose="02000506030000020004" pitchFamily="2" charset="77"/>
                <a:ea typeface="+mn-ea"/>
                <a:sym typeface="Helvetica Light"/>
              </a:rPr>
              <a:t>Backup slides </a:t>
            </a:r>
          </a:p>
        </p:txBody>
      </p:sp>
    </p:spTree>
    <p:extLst>
      <p:ext uri="{BB962C8B-B14F-4D97-AF65-F5344CB8AC3E}">
        <p14:creationId xmlns:p14="http://schemas.microsoft.com/office/powerpoint/2010/main" val="59643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3">
            <a:extLst>
              <a:ext uri="{FF2B5EF4-FFF2-40B4-BE49-F238E27FC236}">
                <a16:creationId xmlns:a16="http://schemas.microsoft.com/office/drawing/2014/main" id="{71B90D13-45D4-DE43-BE22-C4143B6B3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46125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Retângulo 4">
            <a:extLst>
              <a:ext uri="{FF2B5EF4-FFF2-40B4-BE49-F238E27FC236}">
                <a16:creationId xmlns:a16="http://schemas.microsoft.com/office/drawing/2014/main" id="{6F7DD4D9-6786-7A48-9137-466485C1C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65400"/>
            <a:ext cx="9144000" cy="1076325"/>
          </a:xfrm>
          <a:prstGeom prst="rect">
            <a:avLst/>
          </a:prstGeom>
          <a:solidFill>
            <a:srgbClr val="EBEBF5">
              <a:alpha val="8392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0" tIns="45667" rIns="91330" bIns="45667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en-CH" sz="3200" b="1">
                <a:solidFill>
                  <a:srgbClr val="000090"/>
                </a:solidFill>
                <a:latin typeface="Proxima Nova Lt" panose="02000506030000020004" pitchFamily="2" charset="77"/>
              </a:rPr>
              <a:t>An observation is a measure of a value in a location in space and a position in time</a:t>
            </a:r>
          </a:p>
        </p:txBody>
      </p:sp>
    </p:spTree>
    <p:extLst>
      <p:ext uri="{BB962C8B-B14F-4D97-AF65-F5344CB8AC3E}">
        <p14:creationId xmlns:p14="http://schemas.microsoft.com/office/powerpoint/2010/main" val="39224602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D83F06F-58E1-5640-A62C-11A8F80DF1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25"/>
            <a:ext cx="8229600" cy="9318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Standards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need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theory</a:t>
            </a:r>
            <a:b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</a:b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(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and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theory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can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come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from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good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 </a:t>
            </a:r>
            <a:r>
              <a:rPr lang="pt-BR" sz="3600" dirty="0" err="1">
                <a:solidFill>
                  <a:srgbClr val="00508F"/>
                </a:solidFill>
                <a:latin typeface="Proxima Nova Lt" panose="02000506030000020004" pitchFamily="2" charset="77"/>
              </a:rPr>
              <a:t>practices</a:t>
            </a:r>
            <a:r>
              <a:rPr lang="pt-BR" sz="3600" dirty="0">
                <a:solidFill>
                  <a:srgbClr val="00508F"/>
                </a:solidFill>
                <a:latin typeface="Proxima Nova Lt" panose="02000506030000020004" pitchFamily="2" charset="77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C91085-B919-4D4C-BEFF-836616D434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548" y="1185678"/>
            <a:ext cx="3168352" cy="23733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957A0E5-72F7-B94C-8E0E-AFB93216FA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28" y="1584119"/>
            <a:ext cx="2304256" cy="1204160"/>
          </a:xfrm>
          <a:prstGeom prst="rect">
            <a:avLst/>
          </a:prstGeom>
        </p:spPr>
      </p:pic>
      <p:sp>
        <p:nvSpPr>
          <p:cNvPr id="7" name="Right Arrow 12">
            <a:extLst>
              <a:ext uri="{FF2B5EF4-FFF2-40B4-BE49-F238E27FC236}">
                <a16:creationId xmlns:a16="http://schemas.microsoft.com/office/drawing/2014/main" id="{A9DDEE2C-042B-D14A-81C0-09DBE099F2B9}"/>
              </a:ext>
            </a:extLst>
          </p:cNvPr>
          <p:cNvSpPr/>
          <p:nvPr/>
        </p:nvSpPr>
        <p:spPr>
          <a:xfrm>
            <a:off x="4237976" y="1717470"/>
            <a:ext cx="668047" cy="937458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639C766-D158-3946-9A3E-2D9D89E5FA3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4059545"/>
            <a:ext cx="2952328" cy="226801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8D1AD52-E80D-BE4D-84BB-942CBFCE2443}"/>
              </a:ext>
            </a:extLst>
          </p:cNvPr>
          <p:cNvSpPr/>
          <p:nvPr/>
        </p:nvSpPr>
        <p:spPr>
          <a:xfrm>
            <a:off x="363016" y="3604227"/>
            <a:ext cx="3567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b="0" u="none" dirty="0" err="1">
                <a:solidFill>
                  <a:srgbClr val="0261A8"/>
                </a:solidFill>
                <a:latin typeface="Proxima Nova Rg" panose="02000506030000020004" pitchFamily="2" charset="77"/>
              </a:rPr>
              <a:t>Dimensionally</a:t>
            </a:r>
            <a:r>
              <a:rPr lang="pt-BR" sz="1800" b="0" u="none" dirty="0">
                <a:solidFill>
                  <a:srgbClr val="0261A8"/>
                </a:solidFill>
                <a:latin typeface="Proxima Nova Rg" panose="02000506030000020004" pitchFamily="2" charset="77"/>
              </a:rPr>
              <a:t> </a:t>
            </a:r>
            <a:r>
              <a:rPr lang="pt-BR" sz="1800" b="0" u="none" dirty="0" err="1">
                <a:solidFill>
                  <a:srgbClr val="0261A8"/>
                </a:solidFill>
                <a:latin typeface="Proxima Nova Rg" panose="02000506030000020004" pitchFamily="2" charset="77"/>
              </a:rPr>
              <a:t>extended</a:t>
            </a:r>
            <a:r>
              <a:rPr lang="pt-BR" sz="1800" b="0" u="none" dirty="0">
                <a:solidFill>
                  <a:srgbClr val="0261A8"/>
                </a:solidFill>
                <a:latin typeface="Proxima Nova Rg" panose="02000506030000020004" pitchFamily="2" charset="77"/>
              </a:rPr>
              <a:t> </a:t>
            </a:r>
          </a:p>
          <a:p>
            <a:r>
              <a:rPr lang="pt-BR" sz="1800" b="0" u="none" dirty="0">
                <a:solidFill>
                  <a:srgbClr val="0261A8"/>
                </a:solidFill>
                <a:latin typeface="Proxima Nova Rg" panose="02000506030000020004" pitchFamily="2" charset="77"/>
              </a:rPr>
              <a:t>9-intersection  </a:t>
            </a:r>
            <a:r>
              <a:rPr lang="pt-BR" sz="1800" b="0" u="none" dirty="0" err="1">
                <a:solidFill>
                  <a:srgbClr val="0261A8"/>
                </a:solidFill>
                <a:latin typeface="Proxima Nova Rg" panose="02000506030000020004" pitchFamily="2" charset="77"/>
              </a:rPr>
              <a:t>model</a:t>
            </a:r>
            <a:endParaRPr lang="pt-BR" sz="1800" b="0" u="none" dirty="0">
              <a:solidFill>
                <a:srgbClr val="0261A8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7018A83-D827-1349-B342-9C6CB7B0663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2" y="4604692"/>
            <a:ext cx="2340623" cy="1177719"/>
          </a:xfrm>
          <a:prstGeom prst="rect">
            <a:avLst/>
          </a:prstGeom>
        </p:spPr>
      </p:pic>
      <p:sp>
        <p:nvSpPr>
          <p:cNvPr id="14" name="Right Arrow 12">
            <a:extLst>
              <a:ext uri="{FF2B5EF4-FFF2-40B4-BE49-F238E27FC236}">
                <a16:creationId xmlns:a16="http://schemas.microsoft.com/office/drawing/2014/main" id="{3CBBE2A0-9304-DB4B-ADB2-5480A2D74720}"/>
              </a:ext>
            </a:extLst>
          </p:cNvPr>
          <p:cNvSpPr/>
          <p:nvPr/>
        </p:nvSpPr>
        <p:spPr>
          <a:xfrm>
            <a:off x="4427984" y="4724822"/>
            <a:ext cx="668047" cy="937458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9A9A9DE0-7C23-F64A-9A6E-0D4CC80E0236}"/>
              </a:ext>
            </a:extLst>
          </p:cNvPr>
          <p:cNvSpPr/>
          <p:nvPr/>
        </p:nvSpPr>
        <p:spPr>
          <a:xfrm>
            <a:off x="5706157" y="4164013"/>
            <a:ext cx="3192612" cy="369332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SF-SQL, </a:t>
            </a:r>
            <a:r>
              <a:rPr lang="en-US" sz="1800" u="none" dirty="0" err="1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GeoSPARQL</a:t>
            </a:r>
            <a:r>
              <a:rPr lang="en-US" sz="18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, WFS, …</a:t>
            </a:r>
            <a:endParaRPr lang="en-US" sz="180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42964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A6420-87A3-1442-85B1-828C85A5D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80428"/>
            <a:ext cx="8229601" cy="613845"/>
          </a:xfrm>
        </p:spPr>
        <p:txBody>
          <a:bodyPr>
            <a:normAutofit fontScale="90000"/>
          </a:bodyPr>
          <a:lstStyle/>
          <a:p>
            <a:r>
              <a:rPr lang="pt-BR" sz="3200" dirty="0" err="1"/>
              <a:t>Functional</a:t>
            </a:r>
            <a:r>
              <a:rPr lang="pt-BR" sz="3200" dirty="0"/>
              <a:t> </a:t>
            </a:r>
            <a:r>
              <a:rPr lang="pt-BR" sz="3200" dirty="0" err="1"/>
              <a:t>programming</a:t>
            </a:r>
            <a:r>
              <a:rPr lang="pt-BR" sz="3200" dirty="0"/>
              <a:t> in big EO data: </a:t>
            </a:r>
            <a:r>
              <a:rPr lang="pt-BR" sz="3200" dirty="0" err="1">
                <a:solidFill>
                  <a:srgbClr val="7F0001"/>
                </a:solidFill>
              </a:rPr>
              <a:t>foundation</a:t>
            </a:r>
            <a:r>
              <a:rPr lang="pt-BR" sz="3200" dirty="0">
                <a:solidFill>
                  <a:srgbClr val="7F0001"/>
                </a:solidFill>
              </a:rPr>
              <a:t> for a </a:t>
            </a:r>
            <a:r>
              <a:rPr lang="pt-BR" sz="3200" dirty="0" err="1">
                <a:solidFill>
                  <a:srgbClr val="7F0001"/>
                </a:solidFill>
              </a:rPr>
              <a:t>sound</a:t>
            </a:r>
            <a:r>
              <a:rPr lang="pt-BR" sz="3200" dirty="0">
                <a:solidFill>
                  <a:srgbClr val="7F0001"/>
                </a:solidFill>
              </a:rPr>
              <a:t> API</a:t>
            </a:r>
          </a:p>
        </p:txBody>
      </p:sp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0BD87629-3D88-2C46-BD92-A2E251B39DC7}"/>
              </a:ext>
            </a:extLst>
          </p:cNvPr>
          <p:cNvSpPr/>
          <p:nvPr/>
        </p:nvSpPr>
        <p:spPr>
          <a:xfrm>
            <a:off x="271886" y="2510430"/>
            <a:ext cx="1894865" cy="522129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roxima Nova Rg" panose="02000506030000020004" pitchFamily="2" charset="77"/>
                <a:ea typeface="+mn-ea"/>
                <a:sym typeface="Helvetica Light"/>
              </a:rPr>
              <a:t>Collection</a:t>
            </a: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5" name="Seta para a Direita 4">
            <a:extLst>
              <a:ext uri="{FF2B5EF4-FFF2-40B4-BE49-F238E27FC236}">
                <a16:creationId xmlns:a16="http://schemas.microsoft.com/office/drawing/2014/main" id="{B1F705A8-4BF8-EE4E-8CA3-68CA31F43216}"/>
              </a:ext>
            </a:extLst>
          </p:cNvPr>
          <p:cNvSpPr/>
          <p:nvPr/>
        </p:nvSpPr>
        <p:spPr>
          <a:xfrm>
            <a:off x="2467794" y="2284612"/>
            <a:ext cx="585650" cy="937458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4CD889A-BDE0-464B-BA7B-F6BFD0733DEC}"/>
              </a:ext>
            </a:extLst>
          </p:cNvPr>
          <p:cNvSpPr/>
          <p:nvPr/>
        </p:nvSpPr>
        <p:spPr>
          <a:xfrm>
            <a:off x="6824734" y="2497616"/>
            <a:ext cx="1980648" cy="522129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400" b="0" u="none" dirty="0" err="1">
                <a:solidFill>
                  <a:srgbClr val="FFFFFF"/>
                </a:solidFill>
                <a:latin typeface="Proxima Nova Rg" panose="02000506030000020004" pitchFamily="2" charset="77"/>
                <a:ea typeface="+mn-ea"/>
                <a:sym typeface="Helvetica Light"/>
              </a:rPr>
              <a:t>Values</a:t>
            </a: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F9B4E86-39D8-844C-93F3-ED5142B28EF9}"/>
              </a:ext>
            </a:extLst>
          </p:cNvPr>
          <p:cNvSpPr/>
          <p:nvPr/>
        </p:nvSpPr>
        <p:spPr>
          <a:xfrm>
            <a:off x="2258851" y="2016085"/>
            <a:ext cx="954075" cy="369332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filter</a:t>
            </a:r>
            <a:endParaRPr lang="en-US" sz="180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7008895-A1FF-2049-B511-3D169AA5BCA0}"/>
              </a:ext>
            </a:extLst>
          </p:cNvPr>
          <p:cNvSpPr/>
          <p:nvPr/>
        </p:nvSpPr>
        <p:spPr>
          <a:xfrm>
            <a:off x="3622144" y="1556792"/>
            <a:ext cx="1899712" cy="369332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transform (map)</a:t>
            </a:r>
            <a:endParaRPr lang="en-US" sz="180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  <p:sp>
        <p:nvSpPr>
          <p:cNvPr id="13" name="Seta Curva para Baixo 12">
            <a:extLst>
              <a:ext uri="{FF2B5EF4-FFF2-40B4-BE49-F238E27FC236}">
                <a16:creationId xmlns:a16="http://schemas.microsoft.com/office/drawing/2014/main" id="{53FD43E1-0592-B848-A4F3-AAC7D4F2B4E5}"/>
              </a:ext>
            </a:extLst>
          </p:cNvPr>
          <p:cNvSpPr/>
          <p:nvPr/>
        </p:nvSpPr>
        <p:spPr>
          <a:xfrm>
            <a:off x="4067943" y="1995590"/>
            <a:ext cx="1008112" cy="471924"/>
          </a:xfrm>
          <a:prstGeom prst="curvedDown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14" name="Seta para a Direita 13">
            <a:extLst>
              <a:ext uri="{FF2B5EF4-FFF2-40B4-BE49-F238E27FC236}">
                <a16:creationId xmlns:a16="http://schemas.microsoft.com/office/drawing/2014/main" id="{EE235A97-92DA-9042-97C2-7D8326A650DE}"/>
              </a:ext>
            </a:extLst>
          </p:cNvPr>
          <p:cNvSpPr/>
          <p:nvPr/>
        </p:nvSpPr>
        <p:spPr>
          <a:xfrm>
            <a:off x="5902304" y="2333597"/>
            <a:ext cx="539318" cy="937458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C172D860-4517-314E-9084-44757A3A61F4}"/>
              </a:ext>
            </a:extLst>
          </p:cNvPr>
          <p:cNvSpPr/>
          <p:nvPr/>
        </p:nvSpPr>
        <p:spPr>
          <a:xfrm>
            <a:off x="3604678" y="2504171"/>
            <a:ext cx="1980648" cy="522129"/>
          </a:xfrm>
          <a:prstGeom prst="round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400" b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roxima Nova Rg" panose="02000506030000020004" pitchFamily="2" charset="77"/>
                <a:ea typeface="+mn-ea"/>
                <a:sym typeface="Helvetica Light"/>
              </a:rPr>
              <a:t>Data </a:t>
            </a:r>
            <a:r>
              <a:rPr lang="pt-BR" sz="2400" b="0" u="none" dirty="0">
                <a:solidFill>
                  <a:srgbClr val="FFFFFF"/>
                </a:solidFill>
                <a:latin typeface="Proxima Nova Rg" panose="02000506030000020004" pitchFamily="2" charset="77"/>
                <a:ea typeface="+mn-ea"/>
                <a:sym typeface="Helvetica Light"/>
              </a:rPr>
              <a:t>Cube</a:t>
            </a:r>
            <a:endParaRPr kumimoji="0" lang="pt-BR" sz="2400" b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roxima Nova Rg" panose="02000506030000020004" pitchFamily="2" charset="77"/>
              <a:ea typeface="+mn-ea"/>
              <a:sym typeface="Helvetica Light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2670B2BD-8062-7746-B85B-2F0F585815AA}"/>
              </a:ext>
            </a:extLst>
          </p:cNvPr>
          <p:cNvSpPr/>
          <p:nvPr/>
        </p:nvSpPr>
        <p:spPr>
          <a:xfrm>
            <a:off x="5706502" y="2215147"/>
            <a:ext cx="954075" cy="369332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reduce</a:t>
            </a:r>
            <a:endParaRPr lang="en-US" sz="1800" u="none" dirty="0">
              <a:solidFill>
                <a:srgbClr val="7F0001"/>
              </a:solidFill>
              <a:latin typeface="Proxima Nova Rg" panose="02000506030000020004" pitchFamily="2" charset="77"/>
              <a:cs typeface="Calibri" panose="020F050202020403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34AB44A-C355-E948-994A-4F2E9088AAD3}"/>
              </a:ext>
            </a:extLst>
          </p:cNvPr>
          <p:cNvSpPr/>
          <p:nvPr/>
        </p:nvSpPr>
        <p:spPr>
          <a:xfrm>
            <a:off x="3064354" y="3836558"/>
            <a:ext cx="3024336" cy="430887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map (𝜙, DC) → DC 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524D84E8-8F17-8B4A-B540-386188A86AFB}"/>
              </a:ext>
            </a:extLst>
          </p:cNvPr>
          <p:cNvSpPr/>
          <p:nvPr/>
        </p:nvSpPr>
        <p:spPr>
          <a:xfrm>
            <a:off x="3064354" y="4421790"/>
            <a:ext cx="3024336" cy="430887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reduce (𝜌, DC) → value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E37A6424-4BBE-2A46-A409-F65CAE7967EF}"/>
              </a:ext>
            </a:extLst>
          </p:cNvPr>
          <p:cNvSpPr/>
          <p:nvPr/>
        </p:nvSpPr>
        <p:spPr>
          <a:xfrm>
            <a:off x="3059831" y="3304348"/>
            <a:ext cx="3024336" cy="430887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u="none" dirty="0">
                <a:solidFill>
                  <a:srgbClr val="19326C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filter (C, 𝜋) → DC 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F7660AA-CAE2-7F42-A10B-DEBE10485C0D}"/>
              </a:ext>
            </a:extLst>
          </p:cNvPr>
          <p:cNvSpPr/>
          <p:nvPr/>
        </p:nvSpPr>
        <p:spPr>
          <a:xfrm>
            <a:off x="2258850" y="5538578"/>
            <a:ext cx="5162485" cy="830997"/>
          </a:xfrm>
          <a:prstGeom prst="rect">
            <a:avLst/>
          </a:prstGeom>
          <a:solidFill>
            <a:srgbClr val="DEEBF7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u="none" dirty="0">
                <a:solidFill>
                  <a:srgbClr val="7F0001"/>
                </a:solidFill>
                <a:latin typeface="Proxima Nova Rg" panose="02000506030000020004" pitchFamily="2" charset="77"/>
                <a:cs typeface="Calibri" panose="020F0502020204030204" pitchFamily="34" charset="0"/>
              </a:rPr>
              <a:t>Is big EO data analysis an extended case of map-reduce? </a:t>
            </a:r>
          </a:p>
        </p:txBody>
      </p:sp>
    </p:spTree>
    <p:extLst>
      <p:ext uri="{BB962C8B-B14F-4D97-AF65-F5344CB8AC3E}">
        <p14:creationId xmlns:p14="http://schemas.microsoft.com/office/powerpoint/2010/main" val="179697368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CustomShape 1">
            <a:extLst>
              <a:ext uri="{FF2B5EF4-FFF2-40B4-BE49-F238E27FC236}">
                <a16:creationId xmlns:a16="http://schemas.microsoft.com/office/drawing/2014/main" id="{435A7EB0-9E27-DA45-BA93-E817DD76C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8213"/>
            <a:ext cx="9140825" cy="2452687"/>
          </a:xfrm>
          <a:prstGeom prst="rect">
            <a:avLst/>
          </a:prstGeom>
          <a:solidFill>
            <a:srgbClr val="D6D6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onsolas" panose="020B0609020204030204" pitchFamily="49" charset="0"/>
                <a:cs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3200" b="1">
                <a:solidFill>
                  <a:srgbClr val="00005E"/>
                </a:solidFill>
                <a:ea typeface="ヒラギノ角ゴ Pro W3" panose="020B0300000000000000" pitchFamily="34" charset="-128"/>
              </a:rPr>
              <a:t>Fields as a Generic Data Type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pt-BR" sz="1800">
              <a:ea typeface="ヒラギノ角ゴ Pro W3" panose="020B0300000000000000" pitchFamily="34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2800">
                <a:solidFill>
                  <a:srgbClr val="00005E"/>
                </a:solidFill>
                <a:latin typeface="Consolas" panose="020B0609020204030204" pitchFamily="49" charset="0"/>
                <a:ea typeface="ヒラギノ角ゴ Pro W3" panose="020B0300000000000000" pitchFamily="34" charset="-128"/>
              </a:rPr>
              <a:t>estimate: Position </a:t>
            </a:r>
            <a:r>
              <a:rPr lang="en-US" altLang="pt-BR" sz="2800">
                <a:solidFill>
                  <a:srgbClr val="00005E"/>
                </a:solidFill>
                <a:latin typeface="Symbol" pitchFamily="2" charset="2"/>
                <a:ea typeface="ヒラギノ角ゴ Pro W3" panose="020B0300000000000000" pitchFamily="34" charset="-128"/>
              </a:rPr>
              <a:t></a:t>
            </a:r>
            <a:r>
              <a:rPr lang="en-US" altLang="pt-BR" sz="2800">
                <a:solidFill>
                  <a:srgbClr val="00005E"/>
                </a:solidFill>
                <a:latin typeface="Consolas" panose="020B0609020204030204" pitchFamily="49" charset="0"/>
                <a:ea typeface="ヒラギノ角ゴ Pro W3" panose="020B0300000000000000" pitchFamily="34" charset="-128"/>
              </a:rPr>
              <a:t> Value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pt-BR" sz="1800">
              <a:ea typeface="ヒラギノ角ゴ Pro W3" panose="020B0300000000000000" pitchFamily="34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2800">
                <a:solidFill>
                  <a:srgbClr val="800000"/>
                </a:solidFill>
                <a:ea typeface="ヒラギノ角ゴ Pro W3" panose="020B0300000000000000" pitchFamily="34" charset="-128"/>
              </a:rPr>
              <a:t>Instances of Position: </a:t>
            </a:r>
            <a:r>
              <a:rPr lang="en-US" altLang="pt-BR" sz="2800">
                <a:solidFill>
                  <a:srgbClr val="00005E"/>
                </a:solidFill>
                <a:ea typeface="ヒラギノ角ゴ Pro W3" panose="020B0300000000000000" pitchFamily="34" charset="-128"/>
              </a:rPr>
              <a:t>space, time, and space-time </a:t>
            </a:r>
            <a:endParaRPr lang="en-US" altLang="pt-BR" sz="1800">
              <a:ea typeface="ヒラギノ角ゴ Pro W3" panose="020B0300000000000000" pitchFamily="34" charset="-128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2800">
                <a:solidFill>
                  <a:srgbClr val="800000"/>
                </a:solidFill>
                <a:ea typeface="ヒラギノ角ゴ Pro W3" panose="020B0300000000000000" pitchFamily="34" charset="-128"/>
              </a:rPr>
              <a:t>Instances of Value: </a:t>
            </a:r>
            <a:r>
              <a:rPr lang="en-US" altLang="pt-BR" sz="2800">
                <a:solidFill>
                  <a:srgbClr val="00005E"/>
                </a:solidFill>
                <a:ea typeface="ヒラギノ角ゴ Pro W3" panose="020B0300000000000000" pitchFamily="34" charset="-128"/>
              </a:rPr>
              <a:t>numbers, strings, space-time</a:t>
            </a:r>
            <a:endParaRPr lang="en-US" altLang="pt-BR" sz="1800">
              <a:solidFill>
                <a:srgbClr val="00005E"/>
              </a:solidFill>
              <a:ea typeface="ヒラギノ角ゴ Pro W3" panose="020B0300000000000000" pitchFamily="34" charset="-128"/>
            </a:endParaRPr>
          </a:p>
        </p:txBody>
      </p:sp>
      <p:pic>
        <p:nvPicPr>
          <p:cNvPr id="96258" name="Picture 2">
            <a:extLst>
              <a:ext uri="{FF2B5EF4-FFF2-40B4-BE49-F238E27FC236}">
                <a16:creationId xmlns:a16="http://schemas.microsoft.com/office/drawing/2014/main" id="{256DC466-D504-9042-A2C9-44A1C33D4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Picture 3">
            <a:extLst>
              <a:ext uri="{FF2B5EF4-FFF2-40B4-BE49-F238E27FC236}">
                <a16:creationId xmlns:a16="http://schemas.microsoft.com/office/drawing/2014/main" id="{A3F58761-BEBB-6846-80EF-2EB10682C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64075"/>
            <a:ext cx="9140825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942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E0D6F-3A75-9D4D-BEAD-CD48AA954F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0" y="781050"/>
            <a:ext cx="6265863" cy="528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7282" name="CustomShape 2">
            <a:extLst>
              <a:ext uri="{FF2B5EF4-FFF2-40B4-BE49-F238E27FC236}">
                <a16:creationId xmlns:a16="http://schemas.microsoft.com/office/drawing/2014/main" id="{859A0677-BF4D-2A40-A94E-35DC6611E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0825" cy="704850"/>
          </a:xfrm>
          <a:prstGeom prst="rect">
            <a:avLst/>
          </a:prstGeom>
          <a:solidFill>
            <a:srgbClr val="E8E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onsolas" panose="020B0609020204030204" pitchFamily="49" charset="0"/>
                <a:cs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3400">
                <a:solidFill>
                  <a:srgbClr val="00005E"/>
                </a:solidFill>
                <a:ea typeface="ヒラギノ角ゴ Pro W3" panose="020B0300000000000000" pitchFamily="34" charset="-128"/>
              </a:rPr>
              <a:t>A field of fields (Argo floats in Southern Ocean) </a:t>
            </a:r>
          </a:p>
        </p:txBody>
      </p:sp>
      <p:sp>
        <p:nvSpPr>
          <p:cNvPr id="97283" name="CustomShape 3">
            <a:extLst>
              <a:ext uri="{FF2B5EF4-FFF2-40B4-BE49-F238E27FC236}">
                <a16:creationId xmlns:a16="http://schemas.microsoft.com/office/drawing/2014/main" id="{B895D8D2-FDBF-6F40-8323-EA753F6FC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6145213"/>
            <a:ext cx="9140825" cy="712787"/>
          </a:xfrm>
          <a:prstGeom prst="rect">
            <a:avLst/>
          </a:prstGeom>
          <a:solidFill>
            <a:srgbClr val="E8E8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3600" rIns="90000" bIns="450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onsolas" panose="020B0609020204030204" pitchFamily="49" charset="0"/>
                <a:cs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3000">
                <a:solidFill>
                  <a:srgbClr val="800000"/>
                </a:solidFill>
                <a:ea typeface="ヒラギノ角ゴ Pro W3" panose="020B0300000000000000" pitchFamily="34" charset="-128"/>
              </a:rPr>
              <a:t>Positions: </a:t>
            </a:r>
            <a:r>
              <a:rPr lang="en-US" altLang="pt-BR" sz="3000">
                <a:solidFill>
                  <a:srgbClr val="00005E"/>
                </a:solidFill>
                <a:ea typeface="ヒラギノ角ゴ Pro W3" panose="020B0300000000000000" pitchFamily="34" charset="-128"/>
              </a:rPr>
              <a:t>space</a:t>
            </a:r>
            <a:r>
              <a:rPr lang="en-US" altLang="pt-BR" sz="3000">
                <a:solidFill>
                  <a:srgbClr val="800000"/>
                </a:solidFill>
                <a:ea typeface="ヒラギノ角ゴ Pro W3" panose="020B0300000000000000" pitchFamily="34" charset="-128"/>
              </a:rPr>
              <a:t>  Values: </a:t>
            </a:r>
            <a:r>
              <a:rPr lang="en-US" altLang="pt-BR" sz="3000">
                <a:solidFill>
                  <a:srgbClr val="00005E"/>
                </a:solidFill>
                <a:ea typeface="ヒラギノ角ゴ Pro W3" panose="020B0300000000000000" pitchFamily="34" charset="-128"/>
              </a:rPr>
              <a:t>trajectories (time  space)</a:t>
            </a:r>
          </a:p>
        </p:txBody>
      </p:sp>
    </p:spTree>
    <p:extLst>
      <p:ext uri="{BB962C8B-B14F-4D97-AF65-F5344CB8AC3E}">
        <p14:creationId xmlns:p14="http://schemas.microsoft.com/office/powerpoint/2010/main" val="140193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3" descr="Landsat_Gallery_378_1_full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098" name="Text Box 13"/>
          <p:cNvSpPr txBox="1">
            <a:spLocks noChangeArrowheads="1"/>
          </p:cNvSpPr>
          <p:nvPr/>
        </p:nvSpPr>
        <p:spPr bwMode="auto">
          <a:xfrm>
            <a:off x="7524750" y="0"/>
            <a:ext cx="1619250" cy="347663"/>
          </a:xfrm>
          <a:prstGeom prst="rect">
            <a:avLst/>
          </a:prstGeom>
          <a:solidFill>
            <a:srgbClr val="CC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22" tIns="45663" rIns="91322" bIns="45663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source: USGS</a:t>
            </a:r>
          </a:p>
        </p:txBody>
      </p:sp>
      <p:sp>
        <p:nvSpPr>
          <p:cNvPr id="132099" name="CaixaDeTexto 13"/>
          <p:cNvSpPr txBox="1">
            <a:spLocks noChangeArrowheads="1"/>
          </p:cNvSpPr>
          <p:nvPr/>
        </p:nvSpPr>
        <p:spPr bwMode="auto">
          <a:xfrm>
            <a:off x="566738" y="3716338"/>
            <a:ext cx="8397875" cy="2986087"/>
          </a:xfrm>
          <a:prstGeom prst="rect">
            <a:avLst/>
          </a:prstGeom>
          <a:solidFill>
            <a:srgbClr val="EBEBF5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22" tIns="45663" rIns="91322" bIns="45663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 b="1">
                <a:solidFill>
                  <a:srgbClr val="00005E"/>
                </a:solidFill>
                <a:latin typeface="Calibri" charset="0"/>
              </a:rPr>
              <a:t>Events are categories (Frank, Galton)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identity : id · a = a 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 composition : ∀a, ∀b, ∃c, c = a.b 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associativity : a · (b · c) = (a · b) · c</a:t>
            </a:r>
          </a:p>
        </p:txBody>
      </p:sp>
    </p:spTree>
    <p:extLst>
      <p:ext uri="{BB962C8B-B14F-4D97-AF65-F5344CB8AC3E}">
        <p14:creationId xmlns:p14="http://schemas.microsoft.com/office/powerpoint/2010/main" val="277310172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5" name="Picture 3" descr="Landsat_Gallery_378_1_full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6" name="Text Box 13"/>
          <p:cNvSpPr txBox="1">
            <a:spLocks noChangeArrowheads="1"/>
          </p:cNvSpPr>
          <p:nvPr/>
        </p:nvSpPr>
        <p:spPr bwMode="auto">
          <a:xfrm>
            <a:off x="7524750" y="0"/>
            <a:ext cx="1619250" cy="347663"/>
          </a:xfrm>
          <a:prstGeom prst="rect">
            <a:avLst/>
          </a:prstGeom>
          <a:solidFill>
            <a:srgbClr val="CC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22" tIns="45663" rIns="91322" bIns="45663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source: USGS</a:t>
            </a:r>
          </a:p>
        </p:txBody>
      </p:sp>
      <p:sp>
        <p:nvSpPr>
          <p:cNvPr id="134147" name="CaixaDeTexto 13"/>
          <p:cNvSpPr txBox="1">
            <a:spLocks noChangeArrowheads="1"/>
          </p:cNvSpPr>
          <p:nvPr/>
        </p:nvSpPr>
        <p:spPr bwMode="auto">
          <a:xfrm>
            <a:off x="566738" y="3716338"/>
            <a:ext cx="8397875" cy="2986087"/>
          </a:xfrm>
          <a:prstGeom prst="rect">
            <a:avLst/>
          </a:prstGeom>
          <a:solidFill>
            <a:srgbClr val="EBEBF5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22" tIns="45663" rIns="91322" bIns="45663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 b="1">
                <a:solidFill>
                  <a:srgbClr val="00005E"/>
                </a:solidFill>
                <a:latin typeface="Calibri" charset="0"/>
              </a:rPr>
              <a:t>Events are categories (Frank, Galton)</a:t>
            </a:r>
            <a:endParaRPr lang="en-US" altLang="en-US" sz="3200">
              <a:solidFill>
                <a:srgbClr val="00005E"/>
              </a:solidFill>
              <a:latin typeface="Calibri" charset="0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cause (a,b) = effect (b,a)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before (a,b) = after (b,a) 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altLang="en-US" sz="3200">
                <a:solidFill>
                  <a:srgbClr val="00005E"/>
                </a:solidFill>
                <a:latin typeface="Calibri" charset="0"/>
              </a:rPr>
              <a:t>on-commutativity : a · (b · c) /= (b.a) · c</a:t>
            </a:r>
          </a:p>
        </p:txBody>
      </p:sp>
    </p:spTree>
    <p:extLst>
      <p:ext uri="{BB962C8B-B14F-4D97-AF65-F5344CB8AC3E}">
        <p14:creationId xmlns:p14="http://schemas.microsoft.com/office/powerpoint/2010/main" val="129247700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Imagem 15" descr="seletiva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0"/>
            <a:ext cx="2743200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2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1905000"/>
            <a:ext cx="2743200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3657600"/>
            <a:ext cx="27432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076825" y="0"/>
            <a:ext cx="2303463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Exploração intensiva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762625" y="5791200"/>
            <a:ext cx="106045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Floresta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076825" y="36576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Perda &gt;90% do dossel</a:t>
            </a:r>
          </a:p>
        </p:txBody>
      </p:sp>
      <p:pic>
        <p:nvPicPr>
          <p:cNvPr id="97287" name="Imagem 12" descr="corte_raso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5410200"/>
            <a:ext cx="2743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5076825" y="54102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Corte raso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076825" y="1905000"/>
            <a:ext cx="274320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Perda &gt;50% do dossel</a:t>
            </a:r>
          </a:p>
        </p:txBody>
      </p:sp>
      <p:sp>
        <p:nvSpPr>
          <p:cNvPr id="71691" name="Seta para baixo 17"/>
          <p:cNvSpPr>
            <a:spLocks noChangeArrowheads="1"/>
          </p:cNvSpPr>
          <p:nvPr/>
        </p:nvSpPr>
        <p:spPr bwMode="auto">
          <a:xfrm>
            <a:off x="4427538" y="333375"/>
            <a:ext cx="304800" cy="6400800"/>
          </a:xfrm>
          <a:prstGeom prst="downArrow">
            <a:avLst>
              <a:gd name="adj1" fmla="val 50000"/>
              <a:gd name="adj2" fmla="val 49972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2" name="CaixaDeTexto 18"/>
          <p:cNvSpPr txBox="1">
            <a:spLocks noChangeArrowheads="1"/>
          </p:cNvSpPr>
          <p:nvPr/>
        </p:nvSpPr>
        <p:spPr bwMode="auto">
          <a:xfrm>
            <a:off x="3563938" y="188913"/>
            <a:ext cx="15065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time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187450" y="908050"/>
            <a:ext cx="11673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1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23850" y="0"/>
            <a:ext cx="349647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32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3200" dirty="0">
                <a:solidFill>
                  <a:srgbClr val="003366"/>
                </a:solidFill>
                <a:latin typeface="Proxima Nova Rg" panose="02000506030000020004" pitchFamily="2" charset="77"/>
              </a:rPr>
              <a:t> </a:t>
            </a:r>
            <a:r>
              <a:rPr lang="pt-BR" sz="32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composition</a:t>
            </a:r>
            <a:endParaRPr lang="pt-BR" sz="3200" dirty="0">
              <a:solidFill>
                <a:srgbClr val="0033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5" name="Seta para a esquerda 24"/>
          <p:cNvSpPr>
            <a:spLocks noChangeArrowheads="1"/>
          </p:cNvSpPr>
          <p:nvPr/>
        </p:nvSpPr>
        <p:spPr bwMode="auto">
          <a:xfrm flipH="1">
            <a:off x="3419475" y="2565400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7" name="Seta para a esquerda 26"/>
          <p:cNvSpPr>
            <a:spLocks noChangeArrowheads="1"/>
          </p:cNvSpPr>
          <p:nvPr/>
        </p:nvSpPr>
        <p:spPr bwMode="auto">
          <a:xfrm flipH="1">
            <a:off x="3419475" y="4149725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71699" name="Seta para a esquerda 28"/>
          <p:cNvSpPr>
            <a:spLocks noChangeArrowheads="1"/>
          </p:cNvSpPr>
          <p:nvPr/>
        </p:nvSpPr>
        <p:spPr bwMode="auto">
          <a:xfrm flipH="1">
            <a:off x="3419475" y="5516563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pic>
        <p:nvPicPr>
          <p:cNvPr id="97297" name="Imagem 15" descr="seleti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0"/>
            <a:ext cx="2951163" cy="183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1905000"/>
            <a:ext cx="2940050" cy="167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9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3657600"/>
            <a:ext cx="294005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5003800" y="0"/>
            <a:ext cx="302418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Forest </a:t>
            </a: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20%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5762625" y="5791200"/>
            <a:ext cx="1060450" cy="3698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Proxima Nova Rg" panose="02000506030000020004" pitchFamily="2" charset="77"/>
              </a:rPr>
              <a:t>Floresta 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076825" y="3657600"/>
            <a:ext cx="2940050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90%</a:t>
            </a:r>
          </a:p>
        </p:txBody>
      </p:sp>
      <p:pic>
        <p:nvPicPr>
          <p:cNvPr id="97303" name="Imagem 12" descr="corte_raso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5713" y="5410200"/>
            <a:ext cx="294005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/>
          <p:cNvSpPr txBox="1"/>
          <p:nvPr/>
        </p:nvSpPr>
        <p:spPr>
          <a:xfrm>
            <a:off x="5076825" y="5410200"/>
            <a:ext cx="292893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Clear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</a:t>
            </a: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cut</a:t>
            </a:r>
            <a:endParaRPr lang="pt-BR" sz="2400" dirty="0">
              <a:solidFill>
                <a:srgbClr val="003366"/>
              </a:solidFill>
              <a:latin typeface="Proxima Nova Rg" panose="02000506030000020004" pitchFamily="2" charset="77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076825" y="1905000"/>
            <a:ext cx="2928938" cy="46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Loss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&gt; 50%</a:t>
            </a:r>
          </a:p>
        </p:txBody>
      </p:sp>
      <p:sp>
        <p:nvSpPr>
          <p:cNvPr id="30" name="Seta para a esquerda 24"/>
          <p:cNvSpPr>
            <a:spLocks noChangeArrowheads="1"/>
          </p:cNvSpPr>
          <p:nvPr/>
        </p:nvSpPr>
        <p:spPr bwMode="auto">
          <a:xfrm flipH="1">
            <a:off x="3419475" y="981075"/>
            <a:ext cx="1066800" cy="304800"/>
          </a:xfrm>
          <a:prstGeom prst="leftArrow">
            <a:avLst>
              <a:gd name="adj1" fmla="val 50000"/>
              <a:gd name="adj2" fmla="val 50005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pt-BR" dirty="0">
              <a:solidFill>
                <a:srgbClr val="000000"/>
              </a:solidFill>
              <a:latin typeface="Proxima Nova Rg" panose="02000506030000020004" pitchFamily="2" charset="77"/>
            </a:endParaRPr>
          </a:p>
        </p:txBody>
      </p:sp>
      <p:sp>
        <p:nvSpPr>
          <p:cNvPr id="33" name="CaixaDeTexto 20"/>
          <p:cNvSpPr txBox="1"/>
          <p:nvPr/>
        </p:nvSpPr>
        <p:spPr>
          <a:xfrm>
            <a:off x="1189038" y="2420938"/>
            <a:ext cx="12041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2</a:t>
            </a:r>
          </a:p>
        </p:txBody>
      </p:sp>
      <p:sp>
        <p:nvSpPr>
          <p:cNvPr id="34" name="CaixaDeTexto 20"/>
          <p:cNvSpPr txBox="1"/>
          <p:nvPr/>
        </p:nvSpPr>
        <p:spPr>
          <a:xfrm>
            <a:off x="1189038" y="3933825"/>
            <a:ext cx="119455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3</a:t>
            </a:r>
          </a:p>
        </p:txBody>
      </p:sp>
      <p:sp>
        <p:nvSpPr>
          <p:cNvPr id="35" name="CaixaDeTexto 20"/>
          <p:cNvSpPr txBox="1"/>
          <p:nvPr/>
        </p:nvSpPr>
        <p:spPr>
          <a:xfrm>
            <a:off x="1187450" y="5445125"/>
            <a:ext cx="119455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pt-BR" sz="2400" dirty="0" err="1">
                <a:solidFill>
                  <a:srgbClr val="003366"/>
                </a:solidFill>
                <a:latin typeface="Proxima Nova Rg" panose="02000506030000020004" pitchFamily="2" charset="77"/>
              </a:rPr>
              <a:t>Event</a:t>
            </a:r>
            <a:r>
              <a:rPr lang="pt-BR" sz="2400" dirty="0">
                <a:solidFill>
                  <a:srgbClr val="003366"/>
                </a:solidFill>
                <a:latin typeface="Proxima Nova Rg" panose="02000506030000020004" pitchFamily="2" charset="77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949064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>
              <a:latin typeface="Calibri" charset="0"/>
              <a:ea typeface="ＭＳ Ｐゴシック" charset="-128"/>
            </a:endParaRPr>
          </a:p>
        </p:txBody>
      </p:sp>
      <p:pic>
        <p:nvPicPr>
          <p:cNvPr id="10242" name="Picture 4" descr="npo000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3869"/>
            <a:ext cx="9144000" cy="552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7"/>
          <p:cNvSpPr>
            <a:spLocks noChangeArrowheads="1"/>
          </p:cNvSpPr>
          <p:nvPr/>
        </p:nvSpPr>
        <p:spPr bwMode="auto">
          <a:xfrm>
            <a:off x="1603772" y="2289945"/>
            <a:ext cx="6172200" cy="3000821"/>
          </a:xfrm>
          <a:prstGeom prst="rect">
            <a:avLst/>
          </a:prstGeom>
          <a:solidFill>
            <a:srgbClr val="F8FAEB">
              <a:alpha val="85097"/>
            </a:srgbClr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25000"/>
              </a:spcBef>
              <a:spcAft>
                <a:spcPct val="25000"/>
              </a:spcAft>
            </a:pPr>
            <a:r>
              <a:rPr lang="ja-JP" altLang="pt-BR" sz="2700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altLang="ja-JP" sz="2700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A few satellites can cover the entire globe, but there needs to be a system in place to ensure their images are readily available to everyone who needs them. Brazil has set an important precedent by making its Earth-observation data available, and the rest of the world should follow suit.</a:t>
            </a:r>
            <a:r>
              <a:rPr lang="ja-JP" altLang="pt-BR" sz="2700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  <a:endParaRPr lang="en-US" altLang="en-US" sz="2700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0812" y="535782"/>
            <a:ext cx="3167615" cy="124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980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8451"/>
            <a:ext cx="9144000" cy="114300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Humans and machines on </a:t>
            </a:r>
            <a:r>
              <a:rPr lang="en-US" b="1"/>
              <a:t>remote sensing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02166" y="2438400"/>
          <a:ext cx="6266889" cy="33430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8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4363">
                <a:tc>
                  <a:txBody>
                    <a:bodyPr/>
                    <a:lstStyle/>
                    <a:p>
                      <a:pPr algn="ctr"/>
                      <a:endParaRPr lang="en-US" sz="2500" dirty="0"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Easy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Hard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436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Easy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Water mask,</a:t>
                      </a:r>
                      <a:r>
                        <a:rPr lang="en-US" sz="2500" baseline="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 fires</a:t>
                      </a:r>
                      <a:endParaRPr lang="en-US" sz="2500" dirty="0"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Time</a:t>
                      </a:r>
                      <a:r>
                        <a:rPr lang="en-US" sz="2500" baseline="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 series</a:t>
                      </a:r>
                      <a:endParaRPr lang="en-US" sz="2500" dirty="0">
                        <a:latin typeface="Franklin Gothic Book" charset="0"/>
                        <a:ea typeface="Franklin Gothic Book" charset="0"/>
                        <a:cs typeface="Franklin Gothic Book" charset="0"/>
                      </a:endParaRP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36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Hard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Space-time objects</a:t>
                      </a:r>
                    </a:p>
                  </a:txBody>
                  <a:tcPr marL="64294" marR="64294" marT="32147" marB="32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Franklin Gothic Book" charset="0"/>
                          <a:ea typeface="Franklin Gothic Book" charset="0"/>
                          <a:cs typeface="Franklin Gothic Book" charset="0"/>
                        </a:rPr>
                        <a:t>Cause-effect</a:t>
                      </a:r>
                    </a:p>
                  </a:txBody>
                  <a:tcPr marL="64294" marR="64294" marT="32147" marB="3214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0200" y="1752600"/>
            <a:ext cx="155330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Franklin Gothic Book" charset="0"/>
                <a:ea typeface="Franklin Gothic Book" charset="0"/>
                <a:cs typeface="Franklin Gothic Book" charset="0"/>
                <a:sym typeface="Helvetica Light"/>
              </a:rPr>
              <a:t>Humans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14800"/>
            <a:ext cx="178414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Franklin Gothic Book" charset="0"/>
                <a:ea typeface="Franklin Gothic Book" charset="0"/>
                <a:cs typeface="Franklin Gothic Book" charset="0"/>
                <a:sym typeface="Helvetica Light"/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34067629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61999" y="1250856"/>
            <a:ext cx="7726362" cy="217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114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charset="0"/>
              <a:buNone/>
            </a:pPr>
            <a:r>
              <a:rPr lang="en-GB" sz="24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Land spanning more than 0.5 hectares with trees higher than 5 meters and a canopy cover of more than 10 </a:t>
            </a:r>
            <a:r>
              <a:rPr lang="en-GB" sz="2400" dirty="0" err="1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percent</a:t>
            </a:r>
            <a:r>
              <a:rPr lang="en-GB" sz="24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, or trees able to reach these thresholds in situ. It does not include land that is predominantly under agricultural or urban land use.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214312"/>
            <a:ext cx="7886700" cy="1325563"/>
          </a:xfrm>
        </p:spPr>
        <p:txBody>
          <a:bodyPr/>
          <a:lstStyle/>
          <a:p>
            <a:r>
              <a:rPr lang="en-US" dirty="0">
                <a:latin typeface="IBM Plex Sans" panose="020B0503050203000203" pitchFamily="34" charset="77"/>
              </a:rPr>
              <a:t>Forest (FAO definition)</a:t>
            </a:r>
          </a:p>
        </p:txBody>
      </p:sp>
      <p:pic>
        <p:nvPicPr>
          <p:cNvPr id="8" name="Picture 52" descr="pines korhnak.jpg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999" y="4012195"/>
            <a:ext cx="7943723" cy="263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98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13810-4926-E441-AB88-1383A6F911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2209"/>
            <a:ext cx="9144000" cy="4572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6839131-93A9-4744-8003-2161C65B8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077111"/>
          </a:xfrm>
          <a:prstGeom prst="rect">
            <a:avLst/>
          </a:prstGeom>
          <a:solidFill>
            <a:srgbClr val="EBEBF5">
              <a:alpha val="8392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30" tIns="45667" rIns="91330" bIns="45667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A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field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is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a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space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-time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continuous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function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that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assigns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a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unique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value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to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a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location</a:t>
            </a:r>
            <a:r>
              <a:rPr lang="pt-BR" altLang="en-CH" sz="3200" dirty="0">
                <a:solidFill>
                  <a:srgbClr val="000090"/>
                </a:solidFill>
                <a:latin typeface="Proxima Nova Rg" panose="02000506030000020004" pitchFamily="2" charset="77"/>
              </a:rPr>
              <a:t> in </a:t>
            </a:r>
            <a:r>
              <a:rPr lang="pt-BR" altLang="en-CH" sz="32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spacetime</a:t>
            </a:r>
            <a:endParaRPr lang="pt-BR" altLang="en-CH" sz="3200" dirty="0">
              <a:solidFill>
                <a:srgbClr val="000090"/>
              </a:solidFill>
              <a:latin typeface="Proxima Nova Rg" panose="02000506030000020004" pitchFamily="2" charset="77"/>
            </a:endParaRP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7D28EFEE-FF3F-D34C-AD49-8494E2E7A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39307"/>
            <a:ext cx="9144000" cy="523113"/>
          </a:xfrm>
          <a:prstGeom prst="rect">
            <a:avLst/>
          </a:prstGeom>
          <a:solidFill>
            <a:srgbClr val="EBEBF5">
              <a:alpha val="8392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0" tIns="45667" rIns="91330" bIns="45667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pt-BR" altLang="en-CH" sz="2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Sea-surface</a:t>
            </a:r>
            <a:r>
              <a:rPr lang="pt-BR" altLang="en-CH" sz="28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  <a:r>
              <a:rPr lang="pt-BR" altLang="en-CH" sz="2800" dirty="0" err="1">
                <a:solidFill>
                  <a:srgbClr val="000090"/>
                </a:solidFill>
                <a:latin typeface="Proxima Nova Rg" panose="02000506030000020004" pitchFamily="2" charset="77"/>
              </a:rPr>
              <a:t>temperature</a:t>
            </a:r>
            <a:r>
              <a:rPr lang="pt-BR" altLang="en-CH" sz="2800" dirty="0">
                <a:solidFill>
                  <a:srgbClr val="000090"/>
                </a:solidFill>
                <a:latin typeface="Proxima Nova Rg" panose="02000506030000020004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0352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306209"/>
            <a:ext cx="81534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Proxima Nova Lt" panose="02000506030000020004" pitchFamily="2" charset="77"/>
              </a:rPr>
              <a:t>A working definition of big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62397"/>
            <a:ext cx="8058047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4878129"/>
            <a:ext cx="8458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onsolas"/>
              </a:rPr>
              <a:t>n &lt;&lt; all</a:t>
            </a:r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alibri"/>
              </a:rPr>
              <a:t>  Statistics: </a:t>
            </a:r>
            <a:r>
              <a:rPr lang="en-US" sz="26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we have a small part of the data  </a:t>
            </a:r>
          </a:p>
          <a:p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onsolas"/>
              </a:rPr>
              <a:t>n == all  </a:t>
            </a:r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alibri"/>
              </a:rPr>
              <a:t>Big brother: </a:t>
            </a:r>
            <a:r>
              <a:rPr lang="en-US" sz="26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we have all the data (do we?)</a:t>
            </a:r>
          </a:p>
          <a:p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onsolas"/>
              </a:rPr>
              <a:t>n ≈≈ all  </a:t>
            </a:r>
            <a:r>
              <a:rPr lang="en-US" sz="2600" dirty="0">
                <a:solidFill>
                  <a:srgbClr val="800000"/>
                </a:solidFill>
                <a:latin typeface="Proxima Nova Rg" panose="02000506030000020004" pitchFamily="2" charset="77"/>
                <a:cs typeface="Calibri"/>
              </a:rPr>
              <a:t>Big data: </a:t>
            </a:r>
            <a:r>
              <a:rPr lang="en-US" sz="2600" dirty="0">
                <a:solidFill>
                  <a:srgbClr val="003D6C"/>
                </a:solidFill>
                <a:latin typeface="Proxima Nova Rg" panose="02000506030000020004" pitchFamily="2" charset="77"/>
                <a:cs typeface="Calibri"/>
              </a:rPr>
              <a:t>we have data close to problem size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7430272" y="448417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roxima Nova Rg" panose="02000506030000020004" pitchFamily="2" charset="77"/>
                <a:ea typeface="ＭＳ ゴシック"/>
                <a:cs typeface="ＭＳ ゴシック"/>
              </a:rPr>
              <a:t>≈</a:t>
            </a:r>
            <a:endParaRPr lang="en-US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654527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4199FF75-CC60-164F-AC72-DC1D4A8708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92106"/>
            <a:ext cx="7886700" cy="86839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Limits of our models  </a:t>
            </a:r>
          </a:p>
        </p:txBody>
      </p:sp>
      <p:sp>
        <p:nvSpPr>
          <p:cNvPr id="31746" name="Text Box 3">
            <a:extLst>
              <a:ext uri="{FF2B5EF4-FFF2-40B4-BE49-F238E27FC236}">
                <a16:creationId xmlns:a16="http://schemas.microsoft.com/office/drawing/2014/main" id="{C19F2C15-FD93-F244-A0DF-43E63A854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3754" y="6254036"/>
            <a:ext cx="2031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pt-BR" altLang="en-US" sz="1600" dirty="0" err="1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altLang="en-US" sz="16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: John </a:t>
            </a:r>
            <a:r>
              <a:rPr lang="pt-BR" altLang="en-US" sz="1600" dirty="0" err="1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Barrow</a:t>
            </a:r>
            <a:endParaRPr lang="pt-BR" altLang="en-US" sz="1600" dirty="0">
              <a:solidFill>
                <a:srgbClr val="00005E"/>
              </a:solidFill>
              <a:latin typeface="Proxima Nova Rg" panose="02000506030000020004" pitchFamily="2" charset="77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eaLnBrk="1" hangingPunct="1"/>
            <a:r>
              <a:rPr lang="pt-BR" altLang="en-US" sz="16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altLang="en-US" sz="1600" dirty="0" err="1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pt-BR" altLang="en-US" sz="16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 David </a:t>
            </a:r>
            <a:r>
              <a:rPr lang="pt-BR" altLang="en-US" sz="1600" dirty="0" err="1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Ruelle</a:t>
            </a:r>
            <a:r>
              <a:rPr lang="pt-BR" altLang="en-US" sz="16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1747" name="Line 4">
            <a:extLst>
              <a:ext uri="{FF2B5EF4-FFF2-40B4-BE49-F238E27FC236}">
                <a16:creationId xmlns:a16="http://schemas.microsoft.com/office/drawing/2014/main" id="{CFEF28E5-136F-B443-B0B8-00CBA4DDF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3800" y="1593850"/>
            <a:ext cx="0" cy="4114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Proxima Nova Rg" panose="02000506030000020004" pitchFamily="2" charset="77"/>
            </a:endParaRPr>
          </a:p>
        </p:txBody>
      </p:sp>
      <p:sp>
        <p:nvSpPr>
          <p:cNvPr id="31748" name="Line 5">
            <a:extLst>
              <a:ext uri="{FF2B5EF4-FFF2-40B4-BE49-F238E27FC236}">
                <a16:creationId xmlns:a16="http://schemas.microsoft.com/office/drawing/2014/main" id="{21E22BD2-34A9-2F44-A1D9-57343A99EF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93800" y="5708650"/>
            <a:ext cx="6172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Proxima Nova Rg" panose="02000506030000020004" pitchFamily="2" charset="77"/>
            </a:endParaRPr>
          </a:p>
        </p:txBody>
      </p:sp>
      <p:sp>
        <p:nvSpPr>
          <p:cNvPr id="31749" name="Text Box 6">
            <a:extLst>
              <a:ext uri="{FF2B5EF4-FFF2-40B4-BE49-F238E27FC236}">
                <a16:creationId xmlns:a16="http://schemas.microsoft.com/office/drawing/2014/main" id="{1B1419CD-8E88-F742-902F-37E7041F6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600" y="5786438"/>
            <a:ext cx="415209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Lt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Complexity of the phenomenon</a:t>
            </a:r>
          </a:p>
        </p:txBody>
      </p:sp>
      <p:sp>
        <p:nvSpPr>
          <p:cNvPr id="31750" name="Text Box 7">
            <a:extLst>
              <a:ext uri="{FF2B5EF4-FFF2-40B4-BE49-F238E27FC236}">
                <a16:creationId xmlns:a16="http://schemas.microsoft.com/office/drawing/2014/main" id="{C7FD7B9F-2774-2C4C-A22E-6A3CD54CCA64}"/>
              </a:ext>
            </a:extLst>
          </p:cNvPr>
          <p:cNvSpPr txBox="1">
            <a:spLocks noChangeArrowheads="1"/>
          </p:cNvSpPr>
          <p:nvPr/>
        </p:nvSpPr>
        <p:spPr bwMode="auto">
          <a:xfrm flipV="1">
            <a:off x="660400" y="1289050"/>
            <a:ext cx="523220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b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Lt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Uncertainty on basic equations</a:t>
            </a:r>
          </a:p>
        </p:txBody>
      </p:sp>
      <p:sp>
        <p:nvSpPr>
          <p:cNvPr id="31751" name="Text Box 8">
            <a:extLst>
              <a:ext uri="{FF2B5EF4-FFF2-40B4-BE49-F238E27FC236}">
                <a16:creationId xmlns:a16="http://schemas.microsoft.com/office/drawing/2014/main" id="{0F4D06D9-BE66-CC4C-BB20-BB55E6FAA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249" y="5175299"/>
            <a:ext cx="30716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Solar System Dynamics</a:t>
            </a:r>
          </a:p>
        </p:txBody>
      </p:sp>
      <p:sp>
        <p:nvSpPr>
          <p:cNvPr id="31752" name="Text Box 9">
            <a:extLst>
              <a:ext uri="{FF2B5EF4-FFF2-40B4-BE49-F238E27FC236}">
                <a16:creationId xmlns:a16="http://schemas.microsoft.com/office/drawing/2014/main" id="{B0600AD4-45D7-4843-8F1F-D125D3F84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600" y="5048250"/>
            <a:ext cx="17556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Meteorology</a:t>
            </a:r>
          </a:p>
        </p:txBody>
      </p:sp>
      <p:sp>
        <p:nvSpPr>
          <p:cNvPr id="31753" name="Text Box 10">
            <a:extLst>
              <a:ext uri="{FF2B5EF4-FFF2-40B4-BE49-F238E27FC236}">
                <a16:creationId xmlns:a16="http://schemas.microsoft.com/office/drawing/2014/main" id="{B125708F-93D9-8546-9B22-0BB242D71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4507" y="4278809"/>
            <a:ext cx="139974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Chemical</a:t>
            </a:r>
          </a:p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Reactions</a:t>
            </a:r>
          </a:p>
        </p:txBody>
      </p:sp>
      <p:sp>
        <p:nvSpPr>
          <p:cNvPr id="31754" name="Text Box 11">
            <a:extLst>
              <a:ext uri="{FF2B5EF4-FFF2-40B4-BE49-F238E27FC236}">
                <a16:creationId xmlns:a16="http://schemas.microsoft.com/office/drawing/2014/main" id="{F6CFB4B7-C297-DD49-B4E3-59184C462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955" y="4224289"/>
            <a:ext cx="17443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Hydrological</a:t>
            </a:r>
          </a:p>
          <a:p>
            <a:pPr algn="ctr"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</a:p>
        </p:txBody>
      </p:sp>
      <p:sp>
        <p:nvSpPr>
          <p:cNvPr id="31755" name="Text Box 12">
            <a:extLst>
              <a:ext uri="{FF2B5EF4-FFF2-40B4-BE49-F238E27FC236}">
                <a16:creationId xmlns:a16="http://schemas.microsoft.com/office/drawing/2014/main" id="{2BAA8A19-5AB9-1242-846F-B7793A80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4507" y="3018760"/>
            <a:ext cx="110959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Particle</a:t>
            </a:r>
          </a:p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Physics</a:t>
            </a:r>
          </a:p>
        </p:txBody>
      </p:sp>
      <p:sp>
        <p:nvSpPr>
          <p:cNvPr id="31756" name="Text Box 13">
            <a:extLst>
              <a:ext uri="{FF2B5EF4-FFF2-40B4-BE49-F238E27FC236}">
                <a16:creationId xmlns:a16="http://schemas.microsoft.com/office/drawing/2014/main" id="{DAD55D8E-1F09-B944-AF5C-16EA31DB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688" y="1570013"/>
            <a:ext cx="140134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Quantum </a:t>
            </a:r>
          </a:p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Gravity</a:t>
            </a:r>
          </a:p>
        </p:txBody>
      </p:sp>
      <p:sp>
        <p:nvSpPr>
          <p:cNvPr id="31757" name="Text Box 14">
            <a:extLst>
              <a:ext uri="{FF2B5EF4-FFF2-40B4-BE49-F238E27FC236}">
                <a16:creationId xmlns:a16="http://schemas.microsoft.com/office/drawing/2014/main" id="{7AC96920-1642-994B-A156-D3FC9130F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2316" y="2926170"/>
            <a:ext cx="20188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Living Systems</a:t>
            </a:r>
          </a:p>
        </p:txBody>
      </p:sp>
      <p:sp>
        <p:nvSpPr>
          <p:cNvPr id="31758" name="Text Box 15">
            <a:extLst>
              <a:ext uri="{FF2B5EF4-FFF2-40B4-BE49-F238E27FC236}">
                <a16:creationId xmlns:a16="http://schemas.microsoft.com/office/drawing/2014/main" id="{9F6064A9-5F01-6E49-ADDF-633E8E4BA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4977" y="3572757"/>
            <a:ext cx="207755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Global Change</a:t>
            </a:r>
          </a:p>
        </p:txBody>
      </p:sp>
      <p:sp>
        <p:nvSpPr>
          <p:cNvPr id="31759" name="Text Box 16">
            <a:extLst>
              <a:ext uri="{FF2B5EF4-FFF2-40B4-BE49-F238E27FC236}">
                <a16:creationId xmlns:a16="http://schemas.microsoft.com/office/drawing/2014/main" id="{BCC9E8AE-B854-6042-8D0A-B2682AD85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498" y="1534843"/>
            <a:ext cx="27526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Social and Economic</a:t>
            </a:r>
          </a:p>
          <a:p>
            <a:pPr eaLnBrk="1" hangingPunct="1"/>
            <a:r>
              <a:rPr lang="en-US" altLang="en-US" sz="2200" dirty="0">
                <a:solidFill>
                  <a:srgbClr val="00005E"/>
                </a:solidFill>
                <a:latin typeface="Proxima Nova Rg" panose="02000506030000020004" pitchFamily="2" charset="77"/>
                <a:ea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31760" name="Freeform 17">
            <a:extLst>
              <a:ext uri="{FF2B5EF4-FFF2-40B4-BE49-F238E27FC236}">
                <a16:creationId xmlns:a16="http://schemas.microsoft.com/office/drawing/2014/main" id="{AAB8D4D3-3038-C643-A212-63D35EA3F1FB}"/>
              </a:ext>
            </a:extLst>
          </p:cNvPr>
          <p:cNvSpPr>
            <a:spLocks/>
          </p:cNvSpPr>
          <p:nvPr/>
        </p:nvSpPr>
        <p:spPr bwMode="auto">
          <a:xfrm>
            <a:off x="1743075" y="1457325"/>
            <a:ext cx="6119813" cy="3168650"/>
          </a:xfrm>
          <a:custGeom>
            <a:avLst/>
            <a:gdLst>
              <a:gd name="T0" fmla="*/ 0 w 3855"/>
              <a:gd name="T1" fmla="*/ 0 h 1996"/>
              <a:gd name="T2" fmla="*/ 2147483647 w 3855"/>
              <a:gd name="T3" fmla="*/ 2147483647 h 1996"/>
              <a:gd name="T4" fmla="*/ 2147483647 w 3855"/>
              <a:gd name="T5" fmla="*/ 2147483647 h 1996"/>
              <a:gd name="T6" fmla="*/ 2147483647 w 3855"/>
              <a:gd name="T7" fmla="*/ 2147483647 h 1996"/>
              <a:gd name="T8" fmla="*/ 2147483647 w 3855"/>
              <a:gd name="T9" fmla="*/ 2147483647 h 1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55"/>
              <a:gd name="T16" fmla="*/ 0 h 1996"/>
              <a:gd name="T17" fmla="*/ 3855 w 3855"/>
              <a:gd name="T18" fmla="*/ 1996 h 1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55" h="1996">
                <a:moveTo>
                  <a:pt x="0" y="0"/>
                </a:moveTo>
                <a:cubicBezTo>
                  <a:pt x="33" y="272"/>
                  <a:pt x="67" y="544"/>
                  <a:pt x="226" y="771"/>
                </a:cubicBezTo>
                <a:cubicBezTo>
                  <a:pt x="385" y="998"/>
                  <a:pt x="589" y="1180"/>
                  <a:pt x="952" y="1361"/>
                </a:cubicBezTo>
                <a:cubicBezTo>
                  <a:pt x="1315" y="1542"/>
                  <a:pt x="1920" y="1754"/>
                  <a:pt x="2404" y="1860"/>
                </a:cubicBezTo>
                <a:cubicBezTo>
                  <a:pt x="2888" y="1966"/>
                  <a:pt x="3371" y="1981"/>
                  <a:pt x="3855" y="1996"/>
                </a:cubicBezTo>
              </a:path>
            </a:pathLst>
          </a:custGeom>
          <a:noFill/>
          <a:ln w="57150" cmpd="sng">
            <a:solidFill>
              <a:srgbClr val="CC33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1562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 2">
            <a:extLst>
              <a:ext uri="{FF2B5EF4-FFF2-40B4-BE49-F238E27FC236}">
                <a16:creationId xmlns:a16="http://schemas.microsoft.com/office/drawing/2014/main" id="{96FDBBCB-83BD-6E45-842B-C531AF72AE42}"/>
              </a:ext>
            </a:extLst>
          </p:cNvPr>
          <p:cNvSpPr/>
          <p:nvPr/>
        </p:nvSpPr>
        <p:spPr>
          <a:xfrm>
            <a:off x="291402" y="1504597"/>
            <a:ext cx="8669059" cy="4772660"/>
          </a:xfrm>
          <a:custGeom>
            <a:avLst/>
            <a:gdLst>
              <a:gd name="connsiteX0" fmla="*/ 0 w 8669059"/>
              <a:gd name="connsiteY0" fmla="*/ 284010 h 4772660"/>
              <a:gd name="connsiteX1" fmla="*/ 1256044 w 8669059"/>
              <a:gd name="connsiteY1" fmla="*/ 545267 h 4772660"/>
              <a:gd name="connsiteX2" fmla="*/ 1256044 w 8669059"/>
              <a:gd name="connsiteY2" fmla="*/ 545267 h 4772660"/>
              <a:gd name="connsiteX3" fmla="*/ 2200589 w 8669059"/>
              <a:gd name="connsiteY3" fmla="*/ 977346 h 4772660"/>
              <a:gd name="connsiteX4" fmla="*/ 2843684 w 8669059"/>
              <a:gd name="connsiteY4" fmla="*/ 1590295 h 4772660"/>
              <a:gd name="connsiteX5" fmla="*/ 3205424 w 8669059"/>
              <a:gd name="connsiteY5" fmla="*/ 2776001 h 4772660"/>
              <a:gd name="connsiteX6" fmla="*/ 3597310 w 8669059"/>
              <a:gd name="connsiteY6" fmla="*/ 4082287 h 4772660"/>
              <a:gd name="connsiteX7" fmla="*/ 4049486 w 8669059"/>
              <a:gd name="connsiteY7" fmla="*/ 4594752 h 4772660"/>
              <a:gd name="connsiteX8" fmla="*/ 4702629 w 8669059"/>
              <a:gd name="connsiteY8" fmla="*/ 4695236 h 4772660"/>
              <a:gd name="connsiteX9" fmla="*/ 5245240 w 8669059"/>
              <a:gd name="connsiteY9" fmla="*/ 3509530 h 4772660"/>
              <a:gd name="connsiteX10" fmla="*/ 5536642 w 8669059"/>
              <a:gd name="connsiteY10" fmla="*/ 2032423 h 4772660"/>
              <a:gd name="connsiteX11" fmla="*/ 6008914 w 8669059"/>
              <a:gd name="connsiteY11" fmla="*/ 695992 h 4772660"/>
              <a:gd name="connsiteX12" fmla="*/ 8360229 w 8669059"/>
              <a:gd name="connsiteY12" fmla="*/ 62946 h 4772660"/>
              <a:gd name="connsiteX13" fmla="*/ 8641583 w 8669059"/>
              <a:gd name="connsiteY13" fmla="*/ 22752 h 4772660"/>
              <a:gd name="connsiteX14" fmla="*/ 8641583 w 8669059"/>
              <a:gd name="connsiteY14" fmla="*/ 22752 h 477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69059" h="4772660">
                <a:moveTo>
                  <a:pt x="0" y="284010"/>
                </a:moveTo>
                <a:lnTo>
                  <a:pt x="1256044" y="545267"/>
                </a:lnTo>
                <a:lnTo>
                  <a:pt x="1256044" y="545267"/>
                </a:lnTo>
                <a:cubicBezTo>
                  <a:pt x="1413468" y="617280"/>
                  <a:pt x="1935982" y="803175"/>
                  <a:pt x="2200589" y="977346"/>
                </a:cubicBezTo>
                <a:cubicBezTo>
                  <a:pt x="2465196" y="1151517"/>
                  <a:pt x="2676212" y="1290519"/>
                  <a:pt x="2843684" y="1590295"/>
                </a:cubicBezTo>
                <a:cubicBezTo>
                  <a:pt x="3011156" y="1890071"/>
                  <a:pt x="3079820" y="2360669"/>
                  <a:pt x="3205424" y="2776001"/>
                </a:cubicBezTo>
                <a:cubicBezTo>
                  <a:pt x="3331028" y="3191333"/>
                  <a:pt x="3456633" y="3779162"/>
                  <a:pt x="3597310" y="4082287"/>
                </a:cubicBezTo>
                <a:cubicBezTo>
                  <a:pt x="3737987" y="4385412"/>
                  <a:pt x="3865266" y="4492594"/>
                  <a:pt x="4049486" y="4594752"/>
                </a:cubicBezTo>
                <a:cubicBezTo>
                  <a:pt x="4233706" y="4696910"/>
                  <a:pt x="4503337" y="4876106"/>
                  <a:pt x="4702629" y="4695236"/>
                </a:cubicBezTo>
                <a:cubicBezTo>
                  <a:pt x="4901921" y="4514366"/>
                  <a:pt x="5106238" y="3953332"/>
                  <a:pt x="5245240" y="3509530"/>
                </a:cubicBezTo>
                <a:cubicBezTo>
                  <a:pt x="5384242" y="3065728"/>
                  <a:pt x="5409363" y="2501346"/>
                  <a:pt x="5536642" y="2032423"/>
                </a:cubicBezTo>
                <a:cubicBezTo>
                  <a:pt x="5663921" y="1563500"/>
                  <a:pt x="5538316" y="1024238"/>
                  <a:pt x="6008914" y="695992"/>
                </a:cubicBezTo>
                <a:cubicBezTo>
                  <a:pt x="6479512" y="367746"/>
                  <a:pt x="7921451" y="175153"/>
                  <a:pt x="8360229" y="62946"/>
                </a:cubicBezTo>
                <a:cubicBezTo>
                  <a:pt x="8799007" y="-49261"/>
                  <a:pt x="8641583" y="22752"/>
                  <a:pt x="8641583" y="22752"/>
                </a:cubicBezTo>
                <a:lnTo>
                  <a:pt x="8641583" y="22752"/>
                </a:lnTo>
              </a:path>
            </a:pathLst>
          </a:cu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 panose="02000506030000020004" pitchFamily="2" charset="7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7372" y="1554622"/>
            <a:ext cx="2438400" cy="523220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1633"/>
              </a:spcBef>
            </a:pPr>
            <a:r>
              <a:rPr lang="en-US" sz="2800" u="none" dirty="0">
                <a:solidFill>
                  <a:srgbClr val="843C0C"/>
                </a:solidFill>
                <a:latin typeface="Proxima Nova Rg" panose="02000506030000020004" pitchFamily="2" charset="77"/>
                <a:ea typeface="ＭＳ Ｐゴシック" charset="0"/>
                <a:cs typeface="Calibri"/>
              </a:rPr>
              <a:t>Research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24200" y="1259351"/>
            <a:ext cx="0" cy="5354626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17890" y="1599412"/>
            <a:ext cx="3544583" cy="523220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1633"/>
              </a:spcBef>
            </a:pPr>
            <a:r>
              <a:rPr lang="en-US" sz="2800" u="none" dirty="0">
                <a:solidFill>
                  <a:srgbClr val="843C0C"/>
                </a:solidFill>
                <a:latin typeface="Proxima Nova Rg" panose="02000506030000020004" pitchFamily="2" charset="77"/>
                <a:ea typeface="ＭＳ Ｐゴシック" charset="0"/>
                <a:cs typeface="Calibri"/>
              </a:rPr>
              <a:t>Decision-making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214"/>
            <a:ext cx="9166034" cy="990600"/>
          </a:xfrm>
        </p:spPr>
        <p:txBody>
          <a:bodyPr>
            <a:noAutofit/>
          </a:bodyPr>
          <a:lstStyle/>
          <a:p>
            <a:r>
              <a:rPr lang="en-US" dirty="0"/>
              <a:t>From research to decision-making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17C85-9A23-7947-9F06-FEA32E65D243}"/>
              </a:ext>
            </a:extLst>
          </p:cNvPr>
          <p:cNvSpPr txBox="1"/>
          <p:nvPr/>
        </p:nvSpPr>
        <p:spPr>
          <a:xfrm>
            <a:off x="413478" y="2130082"/>
            <a:ext cx="2566188" cy="169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problem-based</a:t>
            </a:r>
          </a:p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innovative</a:t>
            </a:r>
          </a:p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objective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20974D-72A3-6043-B114-D86DA54C7F3B}"/>
              </a:ext>
            </a:extLst>
          </p:cNvPr>
          <p:cNvCxnSpPr/>
          <p:nvPr/>
        </p:nvCxnSpPr>
        <p:spPr>
          <a:xfrm>
            <a:off x="6024342" y="1259351"/>
            <a:ext cx="0" cy="5354626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5834262-C601-8440-ABC3-7B90905386AB}"/>
              </a:ext>
            </a:extLst>
          </p:cNvPr>
          <p:cNvSpPr txBox="1"/>
          <p:nvPr/>
        </p:nvSpPr>
        <p:spPr>
          <a:xfrm>
            <a:off x="6347558" y="2130082"/>
            <a:ext cx="2630340" cy="169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outcome-based</a:t>
            </a:r>
          </a:p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compromise</a:t>
            </a:r>
          </a:p>
          <a:p>
            <a:pPr eaLnBrk="0" hangingPunct="0">
              <a:lnSpc>
                <a:spcPct val="150000"/>
              </a:lnSpc>
            </a:pPr>
            <a:r>
              <a:rPr lang="en-AU" sz="2400" b="0" u="none" dirty="0">
                <a:solidFill>
                  <a:schemeClr val="accent1">
                    <a:lumMod val="75000"/>
                  </a:schemeClr>
                </a:solidFill>
                <a:latin typeface="Proxima Nova Rg" panose="02000506030000020004" pitchFamily="2" charset="77"/>
                <a:ea typeface="Franklin Gothic Book" charset="0"/>
                <a:cs typeface="Franklin Gothic Book" charset="0"/>
                <a:sym typeface="Helvetica Light"/>
              </a:rPr>
              <a:t>best guess</a:t>
            </a:r>
          </a:p>
        </p:txBody>
      </p:sp>
      <p:pic>
        <p:nvPicPr>
          <p:cNvPr id="2054" name="Picture 6" descr="Alan Turing (Foto: AFP)">
            <a:extLst>
              <a:ext uri="{FF2B5EF4-FFF2-40B4-BE49-F238E27FC236}">
                <a16:creationId xmlns:a16="http://schemas.microsoft.com/office/drawing/2014/main" id="{B6D1BD79-0B41-734B-90C2-24A8280D3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605" y="4339882"/>
            <a:ext cx="152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m relacionada">
            <a:extLst>
              <a:ext uri="{FF2B5EF4-FFF2-40B4-BE49-F238E27FC236}">
                <a16:creationId xmlns:a16="http://schemas.microsoft.com/office/drawing/2014/main" id="{80429485-606E-034D-BB0C-1F6D3F8D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4339882"/>
            <a:ext cx="1910929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 4">
            <a:extLst>
              <a:ext uri="{FF2B5EF4-FFF2-40B4-BE49-F238E27FC236}">
                <a16:creationId xmlns:a16="http://schemas.microsoft.com/office/drawing/2014/main" id="{30E004F8-6ADC-6A46-AB8E-89B7C5F513CF}"/>
              </a:ext>
            </a:extLst>
          </p:cNvPr>
          <p:cNvSpPr/>
          <p:nvPr/>
        </p:nvSpPr>
        <p:spPr>
          <a:xfrm>
            <a:off x="281354" y="1274251"/>
            <a:ext cx="7918101" cy="5431913"/>
          </a:xfrm>
          <a:custGeom>
            <a:avLst/>
            <a:gdLst>
              <a:gd name="connsiteX0" fmla="*/ 0 w 7918101"/>
              <a:gd name="connsiteY0" fmla="*/ 112422 h 5431913"/>
              <a:gd name="connsiteX1" fmla="*/ 592853 w 7918101"/>
              <a:gd name="connsiteY1" fmla="*/ 112422 h 5431913"/>
              <a:gd name="connsiteX2" fmla="*/ 1436914 w 7918101"/>
              <a:gd name="connsiteY2" fmla="*/ 212905 h 5431913"/>
              <a:gd name="connsiteX3" fmla="*/ 2270927 w 7918101"/>
              <a:gd name="connsiteY3" fmla="*/ 614839 h 5431913"/>
              <a:gd name="connsiteX4" fmla="*/ 2682910 w 7918101"/>
              <a:gd name="connsiteY4" fmla="*/ 1097160 h 5431913"/>
              <a:gd name="connsiteX5" fmla="*/ 3064747 w 7918101"/>
              <a:gd name="connsiteY5" fmla="*/ 1710109 h 5431913"/>
              <a:gd name="connsiteX6" fmla="*/ 3185327 w 7918101"/>
              <a:gd name="connsiteY6" fmla="*/ 2142189 h 5431913"/>
              <a:gd name="connsiteX7" fmla="*/ 3285811 w 7918101"/>
              <a:gd name="connsiteY7" fmla="*/ 2775235 h 5431913"/>
              <a:gd name="connsiteX8" fmla="*/ 3376246 w 7918101"/>
              <a:gd name="connsiteY8" fmla="*/ 3458523 h 5431913"/>
              <a:gd name="connsiteX9" fmla="*/ 3486778 w 7918101"/>
              <a:gd name="connsiteY9" fmla="*/ 4242294 h 5431913"/>
              <a:gd name="connsiteX10" fmla="*/ 3587261 w 7918101"/>
              <a:gd name="connsiteY10" fmla="*/ 4774857 h 5431913"/>
              <a:gd name="connsiteX11" fmla="*/ 3898760 w 7918101"/>
              <a:gd name="connsiteY11" fmla="*/ 5277274 h 5431913"/>
              <a:gd name="connsiteX12" fmla="*/ 4903595 w 7918101"/>
              <a:gd name="connsiteY12" fmla="*/ 5377758 h 5431913"/>
              <a:gd name="connsiteX13" fmla="*/ 5345723 w 7918101"/>
              <a:gd name="connsiteY13" fmla="*/ 4503551 h 5431913"/>
              <a:gd name="connsiteX14" fmla="*/ 5456255 w 7918101"/>
              <a:gd name="connsiteY14" fmla="*/ 3277652 h 5431913"/>
              <a:gd name="connsiteX15" fmla="*/ 5647173 w 7918101"/>
              <a:gd name="connsiteY15" fmla="*/ 2051753 h 5431913"/>
              <a:gd name="connsiteX16" fmla="*/ 5898382 w 7918101"/>
              <a:gd name="connsiteY16" fmla="*/ 685178 h 5431913"/>
              <a:gd name="connsiteX17" fmla="*/ 6652009 w 7918101"/>
              <a:gd name="connsiteY17" fmla="*/ 212905 h 5431913"/>
              <a:gd name="connsiteX18" fmla="*/ 7656844 w 7918101"/>
              <a:gd name="connsiteY18" fmla="*/ 21986 h 5431913"/>
              <a:gd name="connsiteX19" fmla="*/ 7918101 w 7918101"/>
              <a:gd name="connsiteY19" fmla="*/ 11938 h 543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918101" h="5431913">
                <a:moveTo>
                  <a:pt x="0" y="112422"/>
                </a:moveTo>
                <a:cubicBezTo>
                  <a:pt x="176683" y="104048"/>
                  <a:pt x="353367" y="95675"/>
                  <a:pt x="592853" y="112422"/>
                </a:cubicBezTo>
                <a:cubicBezTo>
                  <a:pt x="832339" y="129169"/>
                  <a:pt x="1157235" y="129169"/>
                  <a:pt x="1436914" y="212905"/>
                </a:cubicBezTo>
                <a:cubicBezTo>
                  <a:pt x="1716593" y="296641"/>
                  <a:pt x="2063261" y="467463"/>
                  <a:pt x="2270927" y="614839"/>
                </a:cubicBezTo>
                <a:cubicBezTo>
                  <a:pt x="2478593" y="762215"/>
                  <a:pt x="2550607" y="914615"/>
                  <a:pt x="2682910" y="1097160"/>
                </a:cubicBezTo>
                <a:cubicBezTo>
                  <a:pt x="2815213" y="1279705"/>
                  <a:pt x="2981011" y="1535938"/>
                  <a:pt x="3064747" y="1710109"/>
                </a:cubicBezTo>
                <a:cubicBezTo>
                  <a:pt x="3148483" y="1884280"/>
                  <a:pt x="3148483" y="1964668"/>
                  <a:pt x="3185327" y="2142189"/>
                </a:cubicBezTo>
                <a:cubicBezTo>
                  <a:pt x="3222171" y="2319710"/>
                  <a:pt x="3253991" y="2555846"/>
                  <a:pt x="3285811" y="2775235"/>
                </a:cubicBezTo>
                <a:cubicBezTo>
                  <a:pt x="3317631" y="2994624"/>
                  <a:pt x="3342752" y="3214013"/>
                  <a:pt x="3376246" y="3458523"/>
                </a:cubicBezTo>
                <a:cubicBezTo>
                  <a:pt x="3409740" y="3703033"/>
                  <a:pt x="3451609" y="4022905"/>
                  <a:pt x="3486778" y="4242294"/>
                </a:cubicBezTo>
                <a:cubicBezTo>
                  <a:pt x="3521947" y="4461683"/>
                  <a:pt x="3518597" y="4602360"/>
                  <a:pt x="3587261" y="4774857"/>
                </a:cubicBezTo>
                <a:cubicBezTo>
                  <a:pt x="3655925" y="4947354"/>
                  <a:pt x="3679371" y="5176791"/>
                  <a:pt x="3898760" y="5277274"/>
                </a:cubicBezTo>
                <a:cubicBezTo>
                  <a:pt x="4118149" y="5377758"/>
                  <a:pt x="4662435" y="5506712"/>
                  <a:pt x="4903595" y="5377758"/>
                </a:cubicBezTo>
                <a:cubicBezTo>
                  <a:pt x="5144755" y="5248804"/>
                  <a:pt x="5253613" y="4853569"/>
                  <a:pt x="5345723" y="4503551"/>
                </a:cubicBezTo>
                <a:cubicBezTo>
                  <a:pt x="5437833" y="4153533"/>
                  <a:pt x="5406013" y="3686285"/>
                  <a:pt x="5456255" y="3277652"/>
                </a:cubicBezTo>
                <a:cubicBezTo>
                  <a:pt x="5506497" y="2869019"/>
                  <a:pt x="5573485" y="2483832"/>
                  <a:pt x="5647173" y="2051753"/>
                </a:cubicBezTo>
                <a:cubicBezTo>
                  <a:pt x="5720861" y="1619674"/>
                  <a:pt x="5730909" y="991653"/>
                  <a:pt x="5898382" y="685178"/>
                </a:cubicBezTo>
                <a:cubicBezTo>
                  <a:pt x="6065855" y="378703"/>
                  <a:pt x="6358932" y="323437"/>
                  <a:pt x="6652009" y="212905"/>
                </a:cubicBezTo>
                <a:cubicBezTo>
                  <a:pt x="6945086" y="102373"/>
                  <a:pt x="7445829" y="55480"/>
                  <a:pt x="7656844" y="21986"/>
                </a:cubicBezTo>
                <a:cubicBezTo>
                  <a:pt x="7867859" y="-11509"/>
                  <a:pt x="7892980" y="214"/>
                  <a:pt x="7918101" y="11938"/>
                </a:cubicBezTo>
              </a:path>
            </a:pathLst>
          </a:cu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 panose="02000506030000020004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09D5BC75-A8F5-0045-AF56-F0EC6C4F49E5}"/>
                  </a:ext>
                </a:extLst>
              </p14:cNvPr>
              <p14:cNvContentPartPr/>
              <p14:nvPr/>
            </p14:nvContentPartPr>
            <p14:xfrm>
              <a:off x="3371353" y="2102016"/>
              <a:ext cx="360" cy="36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09D5BC75-A8F5-0045-AF56-F0EC6C4F49E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2713" y="209337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Forma Livre 13">
            <a:extLst>
              <a:ext uri="{FF2B5EF4-FFF2-40B4-BE49-F238E27FC236}">
                <a16:creationId xmlns:a16="http://schemas.microsoft.com/office/drawing/2014/main" id="{C5FA289A-AD44-9540-9152-D4DC1C125A83}"/>
              </a:ext>
            </a:extLst>
          </p:cNvPr>
          <p:cNvSpPr/>
          <p:nvPr/>
        </p:nvSpPr>
        <p:spPr>
          <a:xfrm>
            <a:off x="512466" y="1287339"/>
            <a:ext cx="8299938" cy="4722673"/>
          </a:xfrm>
          <a:custGeom>
            <a:avLst/>
            <a:gdLst>
              <a:gd name="connsiteX0" fmla="*/ 0 w 8299938"/>
              <a:gd name="connsiteY0" fmla="*/ 139527 h 4722673"/>
              <a:gd name="connsiteX1" fmla="*/ 1055077 w 8299938"/>
              <a:gd name="connsiteY1" fmla="*/ 119430 h 4722673"/>
              <a:gd name="connsiteX2" fmla="*/ 2069960 w 8299938"/>
              <a:gd name="connsiteY2" fmla="*/ 229962 h 4722673"/>
              <a:gd name="connsiteX3" fmla="*/ 2833635 w 8299938"/>
              <a:gd name="connsiteY3" fmla="*/ 772573 h 4722673"/>
              <a:gd name="connsiteX4" fmla="*/ 3064747 w 8299938"/>
              <a:gd name="connsiteY4" fmla="*/ 2581276 h 4722673"/>
              <a:gd name="connsiteX5" fmla="*/ 3185327 w 8299938"/>
              <a:gd name="connsiteY5" fmla="*/ 4108626 h 4722673"/>
              <a:gd name="connsiteX6" fmla="*/ 3667648 w 8299938"/>
              <a:gd name="connsiteY6" fmla="*/ 4661285 h 4722673"/>
              <a:gd name="connsiteX7" fmla="*/ 4531807 w 8299938"/>
              <a:gd name="connsiteY7" fmla="*/ 4631140 h 4722673"/>
              <a:gd name="connsiteX8" fmla="*/ 4853354 w 8299938"/>
              <a:gd name="connsiteY8" fmla="*/ 3967949 h 4722673"/>
              <a:gd name="connsiteX9" fmla="*/ 5024176 w 8299938"/>
              <a:gd name="connsiteY9" fmla="*/ 1938182 h 4722673"/>
              <a:gd name="connsiteX10" fmla="*/ 5144756 w 8299938"/>
              <a:gd name="connsiteY10" fmla="*/ 832863 h 4722673"/>
              <a:gd name="connsiteX11" fmla="*/ 5566787 w 8299938"/>
              <a:gd name="connsiteY11" fmla="*/ 440977 h 4722673"/>
              <a:gd name="connsiteX12" fmla="*/ 7275007 w 8299938"/>
              <a:gd name="connsiteY12" fmla="*/ 49092 h 4722673"/>
              <a:gd name="connsiteX13" fmla="*/ 8299938 w 8299938"/>
              <a:gd name="connsiteY13" fmla="*/ 18947 h 4722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99938" h="4722673">
                <a:moveTo>
                  <a:pt x="0" y="139527"/>
                </a:moveTo>
                <a:cubicBezTo>
                  <a:pt x="355042" y="121942"/>
                  <a:pt x="710084" y="104358"/>
                  <a:pt x="1055077" y="119430"/>
                </a:cubicBezTo>
                <a:cubicBezTo>
                  <a:pt x="1400070" y="134502"/>
                  <a:pt x="1773534" y="121105"/>
                  <a:pt x="2069960" y="229962"/>
                </a:cubicBezTo>
                <a:cubicBezTo>
                  <a:pt x="2366386" y="338819"/>
                  <a:pt x="2667837" y="380687"/>
                  <a:pt x="2833635" y="772573"/>
                </a:cubicBezTo>
                <a:cubicBezTo>
                  <a:pt x="2999433" y="1164459"/>
                  <a:pt x="3006132" y="2025267"/>
                  <a:pt x="3064747" y="2581276"/>
                </a:cubicBezTo>
                <a:cubicBezTo>
                  <a:pt x="3123362" y="3137285"/>
                  <a:pt x="3084844" y="3761958"/>
                  <a:pt x="3185327" y="4108626"/>
                </a:cubicBezTo>
                <a:cubicBezTo>
                  <a:pt x="3285810" y="4455294"/>
                  <a:pt x="3443235" y="4574199"/>
                  <a:pt x="3667648" y="4661285"/>
                </a:cubicBezTo>
                <a:cubicBezTo>
                  <a:pt x="3892061" y="4748371"/>
                  <a:pt x="4334189" y="4746696"/>
                  <a:pt x="4531807" y="4631140"/>
                </a:cubicBezTo>
                <a:cubicBezTo>
                  <a:pt x="4729425" y="4515584"/>
                  <a:pt x="4771293" y="4416775"/>
                  <a:pt x="4853354" y="3967949"/>
                </a:cubicBezTo>
                <a:cubicBezTo>
                  <a:pt x="4935415" y="3519123"/>
                  <a:pt x="4975609" y="2460696"/>
                  <a:pt x="5024176" y="1938182"/>
                </a:cubicBezTo>
                <a:cubicBezTo>
                  <a:pt x="5072743" y="1415668"/>
                  <a:pt x="5054321" y="1082397"/>
                  <a:pt x="5144756" y="832863"/>
                </a:cubicBezTo>
                <a:cubicBezTo>
                  <a:pt x="5235191" y="583329"/>
                  <a:pt x="5211745" y="571606"/>
                  <a:pt x="5566787" y="440977"/>
                </a:cubicBezTo>
                <a:cubicBezTo>
                  <a:pt x="5921829" y="310348"/>
                  <a:pt x="6819482" y="119430"/>
                  <a:pt x="7275007" y="49092"/>
                </a:cubicBezTo>
                <a:cubicBezTo>
                  <a:pt x="7730532" y="-21246"/>
                  <a:pt x="8015235" y="-1150"/>
                  <a:pt x="8299938" y="18947"/>
                </a:cubicBezTo>
              </a:path>
            </a:pathLst>
          </a:cu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roxima Nova Rg" panose="02000506030000020004" pitchFamily="2" charset="77"/>
            </a:endParaRP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CD002EF5-5EDE-9648-9200-56E070CF03A0}"/>
              </a:ext>
            </a:extLst>
          </p:cNvPr>
          <p:cNvSpPr txBox="1"/>
          <p:nvPr/>
        </p:nvSpPr>
        <p:spPr>
          <a:xfrm>
            <a:off x="3688875" y="2348880"/>
            <a:ext cx="1766250" cy="954107"/>
          </a:xfrm>
          <a:prstGeom prst="rect">
            <a:avLst/>
          </a:prstGeom>
          <a:solidFill>
            <a:srgbClr val="E8F0FF"/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633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u="none" dirty="0">
                <a:solidFill>
                  <a:srgbClr val="843C0C"/>
                </a:solidFill>
                <a:latin typeface="Proxima Nova Rg" panose="02000506030000020004" pitchFamily="2" charset="77"/>
                <a:ea typeface="ＭＳ Ｐゴシック" charset="0"/>
                <a:cs typeface="Franklin Gothic Book Regular" charset="0"/>
              </a:rPr>
              <a:t>Valley of Death</a:t>
            </a:r>
          </a:p>
        </p:txBody>
      </p:sp>
    </p:spTree>
    <p:extLst>
      <p:ext uri="{BB962C8B-B14F-4D97-AF65-F5344CB8AC3E}">
        <p14:creationId xmlns:p14="http://schemas.microsoft.com/office/powerpoint/2010/main" val="1454636083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56138" y="448546"/>
            <a:ext cx="7432709" cy="5960907"/>
            <a:chOff x="1054505" y="-270966"/>
            <a:chExt cx="7034991" cy="5960907"/>
          </a:xfrm>
        </p:grpSpPr>
        <p:sp>
          <p:nvSpPr>
            <p:cNvPr id="21" name="Rectangle 20"/>
            <p:cNvSpPr/>
            <p:nvPr/>
          </p:nvSpPr>
          <p:spPr>
            <a:xfrm>
              <a:off x="1054505" y="2607393"/>
              <a:ext cx="1887257" cy="700341"/>
            </a:xfrm>
            <a:prstGeom prst="rect">
              <a:avLst/>
            </a:prstGeom>
            <a:solidFill>
              <a:srgbClr val="FFB8A7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/>
                </a:rPr>
                <a:t>Sugarcane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1054505" y="4764421"/>
              <a:ext cx="1887257" cy="9255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</a:rPr>
                <a:t>Biofuels and sugar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998133" y="3307734"/>
              <a:ext cx="0" cy="14566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294280" y="4043375"/>
              <a:ext cx="1332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  <a:latin typeface="Calibri"/>
                </a:rPr>
                <a:t>Functioning</a:t>
              </a:r>
            </a:p>
          </p:txBody>
        </p:sp>
        <p:cxnSp>
          <p:nvCxnSpPr>
            <p:cNvPr id="39" name="Elbow Connector 38"/>
            <p:cNvCxnSpPr>
              <a:cxnSpLocks/>
              <a:stCxn id="21" idx="0"/>
              <a:endCxn id="5" idx="1"/>
            </p:cNvCxnSpPr>
            <p:nvPr/>
          </p:nvCxnSpPr>
          <p:spPr>
            <a:xfrm rot="5400000" flipH="1" flipV="1">
              <a:off x="2170257" y="1300174"/>
              <a:ext cx="1135096" cy="147934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3477476" y="1013833"/>
              <a:ext cx="2222895" cy="916927"/>
            </a:xfrm>
            <a:prstGeom prst="rect">
              <a:avLst/>
            </a:prstGeom>
            <a:solidFill>
              <a:srgbClr val="FFB8A7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/>
                </a:rPr>
                <a:t>Land Use Change Trajectory</a:t>
              </a:r>
            </a:p>
            <a:p>
              <a:pPr algn="ctr"/>
              <a:endParaRPr lang="en-US" sz="2400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26739" y="2607393"/>
              <a:ext cx="1887257" cy="700341"/>
            </a:xfrm>
            <a:prstGeom prst="rect">
              <a:avLst/>
            </a:prstGeom>
            <a:solidFill>
              <a:srgbClr val="FFB8A7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/>
                </a:rPr>
                <a:t>Grain production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626739" y="4764421"/>
              <a:ext cx="1887257" cy="9255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</a:rPr>
                <a:t>Cash crop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4567100" y="3324155"/>
              <a:ext cx="6534" cy="14402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570367" y="1868401"/>
              <a:ext cx="0" cy="7389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866514" y="4043375"/>
              <a:ext cx="1332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  <a:latin typeface="Calibri"/>
                </a:rPr>
                <a:t>Functioning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02239" y="2607393"/>
              <a:ext cx="1887257" cy="700341"/>
            </a:xfrm>
            <a:prstGeom prst="rect">
              <a:avLst/>
            </a:prstGeom>
            <a:solidFill>
              <a:srgbClr val="FFB8A7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/>
                </a:rPr>
                <a:t>Cattle raising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6080843" y="4764421"/>
              <a:ext cx="2008653" cy="9255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</a:rPr>
                <a:t>Food production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7133596" y="3324155"/>
              <a:ext cx="24543" cy="14079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442014" y="4043375"/>
              <a:ext cx="1332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  <a:latin typeface="Calibri"/>
                </a:rPr>
                <a:t>Functioning</a:t>
              </a:r>
            </a:p>
          </p:txBody>
        </p:sp>
        <p:cxnSp>
          <p:nvCxnSpPr>
            <p:cNvPr id="44" name="Elbow Connector 43"/>
            <p:cNvCxnSpPr>
              <a:cxnSpLocks/>
              <a:stCxn id="25" idx="0"/>
              <a:endCxn id="5" idx="3"/>
            </p:cNvCxnSpPr>
            <p:nvPr/>
          </p:nvCxnSpPr>
          <p:spPr>
            <a:xfrm rot="16200000" flipV="1">
              <a:off x="5855571" y="1317097"/>
              <a:ext cx="1135096" cy="1445496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645295" y="-270966"/>
              <a:ext cx="1887257" cy="700341"/>
            </a:xfrm>
            <a:prstGeom prst="rect">
              <a:avLst/>
            </a:prstGeom>
            <a:solidFill>
              <a:srgbClr val="C8D8FC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chemeClr val="tx1"/>
                  </a:solidFill>
                  <a:latin typeface="Calibri"/>
                </a:rPr>
                <a:t>Occurrent</a:t>
              </a:r>
              <a:endParaRPr lang="en-US" sz="2400" dirty="0">
                <a:solidFill>
                  <a:schemeClr val="tx1"/>
                </a:solidFill>
                <a:latin typeface="Calibri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4567100" y="429068"/>
              <a:ext cx="0" cy="7389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798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EDCF765E-7B6E-B14C-A325-0134C79A73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213" y="139699"/>
            <a:ext cx="7886700" cy="868393"/>
          </a:xfrm>
        </p:spPr>
        <p:txBody>
          <a:bodyPr/>
          <a:lstStyle/>
          <a:p>
            <a:pPr eaLnBrk="1" hangingPunct="1"/>
            <a:r>
              <a:rPr lang="pt-BR" altLang="en-US" sz="3600" dirty="0" err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Collaborative</a:t>
            </a:r>
            <a:r>
              <a:rPr lang="pt-BR" altLang="en-US" sz="36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e-</a:t>
            </a:r>
            <a:r>
              <a:rPr lang="pt-BR" altLang="en-US" sz="3600" dirty="0" err="1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science</a:t>
            </a:r>
            <a:endParaRPr lang="pt-BR" altLang="en-US" sz="36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pic>
        <p:nvPicPr>
          <p:cNvPr id="35842" name="Picture 3" descr="PE01561_">
            <a:extLst>
              <a:ext uri="{FF2B5EF4-FFF2-40B4-BE49-F238E27FC236}">
                <a16:creationId xmlns:a16="http://schemas.microsoft.com/office/drawing/2014/main" id="{E214D810-F488-9B4A-801F-7332685E1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5078" y="1998290"/>
            <a:ext cx="3529012" cy="2273300"/>
          </a:xfrm>
          <a:prstGeom prst="rect">
            <a:avLst/>
          </a:prstGeom>
          <a:solidFill>
            <a:srgbClr val="E0EDFE"/>
          </a:solidFill>
          <a:ln>
            <a:noFill/>
          </a:ln>
        </p:spPr>
      </p:pic>
      <p:sp>
        <p:nvSpPr>
          <p:cNvPr id="47108" name="Rectangle 4">
            <a:extLst>
              <a:ext uri="{FF2B5EF4-FFF2-40B4-BE49-F238E27FC236}">
                <a16:creationId xmlns:a16="http://schemas.microsoft.com/office/drawing/2014/main" id="{7A6460D2-44E0-8D40-AA96-A4E9D01BF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11" y="4389065"/>
            <a:ext cx="1727200" cy="909637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200" dirty="0" err="1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Geography</a:t>
            </a:r>
            <a:endParaRPr lang="pt-BR" sz="2200" dirty="0">
              <a:solidFill>
                <a:srgbClr val="003D6C"/>
              </a:solidFill>
              <a:latin typeface="Proxima Nova Rg" panose="02000506030000020004" pitchFamily="2" charset="77"/>
              <a:cs typeface="Calibri" pitchFamily="34" charset="0"/>
            </a:endParaRP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1216FA13-2416-134F-A2E4-8ADB2D0C7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061" y="4389065"/>
            <a:ext cx="1727200" cy="909637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200" dirty="0" err="1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Economy</a:t>
            </a:r>
            <a:endParaRPr lang="pt-BR" sz="2200" dirty="0">
              <a:solidFill>
                <a:srgbClr val="003D6C"/>
              </a:solidFill>
              <a:latin typeface="Proxima Nova Rg" panose="02000506030000020004" pitchFamily="2" charset="77"/>
              <a:cs typeface="Calibri" pitchFamily="34" charset="0"/>
            </a:endParaRPr>
          </a:p>
        </p:txBody>
      </p:sp>
      <p:sp>
        <p:nvSpPr>
          <p:cNvPr id="47110" name="Rectangle 6">
            <a:extLst>
              <a:ext uri="{FF2B5EF4-FFF2-40B4-BE49-F238E27FC236}">
                <a16:creationId xmlns:a16="http://schemas.microsoft.com/office/drawing/2014/main" id="{C89926A6-8567-7146-8D1E-17DFD3BF9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9324" y="4389065"/>
            <a:ext cx="1727200" cy="909637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200" dirty="0" err="1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Ecology</a:t>
            </a:r>
            <a:endParaRPr lang="pt-BR" sz="2200" dirty="0">
              <a:solidFill>
                <a:srgbClr val="003D6C"/>
              </a:solidFill>
              <a:latin typeface="Proxima Nova Rg" panose="02000506030000020004" pitchFamily="2" charset="77"/>
              <a:cs typeface="Calibri" pitchFamily="34" charset="0"/>
            </a:endParaRPr>
          </a:p>
        </p:txBody>
      </p:sp>
      <p:sp>
        <p:nvSpPr>
          <p:cNvPr id="47111" name="Rectangle 7">
            <a:extLst>
              <a:ext uri="{FF2B5EF4-FFF2-40B4-BE49-F238E27FC236}">
                <a16:creationId xmlns:a16="http://schemas.microsoft.com/office/drawing/2014/main" id="{55EF4252-BE29-814C-BA73-17A5105B7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061" y="5900365"/>
            <a:ext cx="1727200" cy="909637"/>
          </a:xfrm>
          <a:prstGeom prst="rect">
            <a:avLst/>
          </a:prstGeom>
          <a:solidFill>
            <a:srgbClr val="E8F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pt-BR" sz="2200" dirty="0" err="1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GIScience</a:t>
            </a:r>
            <a:endParaRPr lang="pt-BR" sz="2200" dirty="0">
              <a:solidFill>
                <a:srgbClr val="003D6C"/>
              </a:solidFill>
              <a:latin typeface="Proxima Nova Rg" panose="02000506030000020004" pitchFamily="2" charset="77"/>
              <a:cs typeface="Calibri" pitchFamily="34" charset="0"/>
            </a:endParaRPr>
          </a:p>
        </p:txBody>
      </p:sp>
      <p:cxnSp>
        <p:nvCxnSpPr>
          <p:cNvPr id="35847" name="AutoShape 8">
            <a:extLst>
              <a:ext uri="{FF2B5EF4-FFF2-40B4-BE49-F238E27FC236}">
                <a16:creationId xmlns:a16="http://schemas.microsoft.com/office/drawing/2014/main" id="{EDB5D3A0-3A08-8E44-9F25-C3AD01B46B72}"/>
              </a:ext>
            </a:extLst>
          </p:cNvPr>
          <p:cNvCxnSpPr>
            <a:cxnSpLocks noChangeShapeType="1"/>
            <a:stCxn id="47108" idx="2"/>
            <a:endCxn id="47111" idx="1"/>
          </p:cNvCxnSpPr>
          <p:nvPr/>
        </p:nvCxnSpPr>
        <p:spPr bwMode="auto">
          <a:xfrm rot="16200000" flipH="1">
            <a:off x="2118798" y="4890715"/>
            <a:ext cx="1057275" cy="1873250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13" name="Line 9">
            <a:extLst>
              <a:ext uri="{FF2B5EF4-FFF2-40B4-BE49-F238E27FC236}">
                <a16:creationId xmlns:a16="http://schemas.microsoft.com/office/drawing/2014/main" id="{0988185F-87BF-984B-BF7D-66B5B804D8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9099" y="5416177"/>
            <a:ext cx="0" cy="4857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pPr>
              <a:defRPr/>
            </a:pPr>
            <a:endParaRPr lang="pt-BR" sz="2200">
              <a:solidFill>
                <a:srgbClr val="003D6C"/>
              </a:solidFill>
              <a:latin typeface="Proxima Nova Rg" panose="02000506030000020004" pitchFamily="2" charset="77"/>
              <a:cs typeface="ＭＳ Ｐゴシック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D020-F826-BA4D-9300-0EC4E840C928}"/>
              </a:ext>
            </a:extLst>
          </p:cNvPr>
          <p:cNvSpPr/>
          <p:nvPr/>
        </p:nvSpPr>
        <p:spPr>
          <a:xfrm>
            <a:off x="0" y="1118470"/>
            <a:ext cx="9144000" cy="769441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marL="0" lvl="1" algn="ctr">
              <a:defRPr/>
            </a:pPr>
            <a:r>
              <a:rPr lang="en-US" sz="2200" dirty="0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Connect expertise from different fields</a:t>
            </a:r>
          </a:p>
          <a:p>
            <a:pPr marL="0" lvl="1" algn="ctr">
              <a:defRPr/>
            </a:pPr>
            <a:r>
              <a:rPr lang="en-US" sz="2200" dirty="0">
                <a:solidFill>
                  <a:srgbClr val="003D6C"/>
                </a:solidFill>
                <a:latin typeface="Proxima Nova Rg" panose="02000506030000020004" pitchFamily="2" charset="77"/>
                <a:cs typeface="Calibri" pitchFamily="34" charset="0"/>
              </a:rPr>
              <a:t>Make the different conceptions explicit in space and time</a:t>
            </a:r>
          </a:p>
        </p:txBody>
      </p:sp>
      <p:cxnSp>
        <p:nvCxnSpPr>
          <p:cNvPr id="35850" name="Conector angulado 17">
            <a:extLst>
              <a:ext uri="{FF2B5EF4-FFF2-40B4-BE49-F238E27FC236}">
                <a16:creationId xmlns:a16="http://schemas.microsoft.com/office/drawing/2014/main" id="{8593E91E-2BEF-924C-AB8B-B6BC1615AABE}"/>
              </a:ext>
            </a:extLst>
          </p:cNvPr>
          <p:cNvCxnSpPr>
            <a:cxnSpLocks noChangeShapeType="1"/>
            <a:stCxn id="47110" idx="2"/>
            <a:endCxn id="47111" idx="3"/>
          </p:cNvCxnSpPr>
          <p:nvPr/>
        </p:nvCxnSpPr>
        <p:spPr bwMode="auto">
          <a:xfrm rot="5400000">
            <a:off x="5718455" y="4891508"/>
            <a:ext cx="1057275" cy="1871663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311461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919163"/>
            <a:ext cx="9140825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stomShape 1"/>
          <p:cNvSpPr>
            <a:spLocks noChangeArrowheads="1"/>
          </p:cNvSpPr>
          <p:nvPr/>
        </p:nvSpPr>
        <p:spPr bwMode="auto">
          <a:xfrm>
            <a:off x="457200" y="6356350"/>
            <a:ext cx="21304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 anchor="ctr"/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 panose="02000506030000020004" pitchFamily="2" charset="77"/>
                <a:ea typeface="Geneva" charset="0"/>
              </a:rPr>
              <a:t>An Australian Geoscience Data Cube</a:t>
            </a:r>
            <a:endParaRPr kumimoji="0" lang="en-US" altLang="en-US" sz="1800" b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oxima Nova Rg" panose="02000506030000020004" pitchFamily="2" charset="77"/>
              <a:ea typeface="Geneva" charset="0"/>
            </a:endParaRPr>
          </a:p>
        </p:txBody>
      </p:sp>
      <p:sp>
        <p:nvSpPr>
          <p:cNvPr id="39939" name="CustomShape 2"/>
          <p:cNvSpPr>
            <a:spLocks noChangeArrowheads="1"/>
          </p:cNvSpPr>
          <p:nvPr/>
        </p:nvSpPr>
        <p:spPr bwMode="auto">
          <a:xfrm>
            <a:off x="1587" y="0"/>
            <a:ext cx="9140825" cy="8223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u="none" strike="noStrike" kern="1200" cap="none" spc="0" normalizeH="0" baseline="0" noProof="0" dirty="0">
                <a:ln>
                  <a:noFill/>
                </a:ln>
                <a:solidFill>
                  <a:srgbClr val="00005E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A time series field (tsunami buoy)</a:t>
            </a:r>
            <a:endParaRPr kumimoji="0" lang="en-US" altLang="en-US" sz="1800" b="0" u="none" strike="noStrike" kern="1200" cap="none" spc="0" normalizeH="0" baseline="0" noProof="0" dirty="0">
              <a:ln>
                <a:noFill/>
              </a:ln>
              <a:solidFill>
                <a:srgbClr val="00005E"/>
              </a:solidFill>
              <a:effectLst/>
              <a:uLnTx/>
              <a:uFillTx/>
              <a:latin typeface="Proxima Nova Rg" panose="02000506030000020004" pitchFamily="2" charset="77"/>
            </a:endParaRPr>
          </a:p>
        </p:txBody>
      </p:sp>
      <p:sp>
        <p:nvSpPr>
          <p:cNvPr id="39940" name="CustomShape 3"/>
          <p:cNvSpPr>
            <a:spLocks noChangeArrowheads="1"/>
          </p:cNvSpPr>
          <p:nvPr/>
        </p:nvSpPr>
        <p:spPr bwMode="auto">
          <a:xfrm>
            <a:off x="3175" y="5936699"/>
            <a:ext cx="9140825" cy="89376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positions: </a:t>
            </a: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srgbClr val="00005E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time</a:t>
            </a:r>
            <a:r>
              <a:rPr kumimoji="0" lang="en-US" altLang="en-US" sz="3200" b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  values: </a:t>
            </a:r>
            <a:r>
              <a:rPr lang="en-US" altLang="en-US" sz="3200" b="0" u="none" dirty="0">
                <a:solidFill>
                  <a:srgbClr val="00005E"/>
                </a:solidFill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R</a:t>
            </a:r>
            <a:endParaRPr kumimoji="0" lang="en-US" altLang="en-US" sz="3200" b="0" u="none" strike="noStrike" kern="1200" cap="none" spc="0" normalizeH="0" baseline="0" noProof="0" dirty="0">
              <a:ln>
                <a:noFill/>
              </a:ln>
              <a:solidFill>
                <a:srgbClr val="00005E"/>
              </a:solidFill>
              <a:effectLst/>
              <a:uLnTx/>
              <a:uFillTx/>
              <a:latin typeface="Proxima Nova Rg" panose="02000506030000020004" pitchFamily="2" charset="77"/>
              <a:ea typeface="Geneva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529C2F-117B-0D44-998F-30478124C346}"/>
              </a:ext>
            </a:extLst>
          </p:cNvPr>
          <p:cNvSpPr/>
          <p:nvPr/>
        </p:nvSpPr>
        <p:spPr>
          <a:xfrm>
            <a:off x="3306059" y="6533002"/>
            <a:ext cx="1999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b="0" u="none" dirty="0">
                <a:solidFill>
                  <a:srgbClr val="003D6C"/>
                </a:solidFill>
                <a:latin typeface="Proxima Nova Rg" panose="02000506030000020004" pitchFamily="2" charset="77"/>
              </a:rPr>
              <a:t>(</a:t>
            </a:r>
            <a:r>
              <a:rPr lang="en-US" altLang="en-US" sz="1600" b="0" u="none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Câmara</a:t>
            </a:r>
            <a:r>
              <a:rPr lang="en-US" altLang="en-US" sz="1600" b="0" u="none" dirty="0">
                <a:solidFill>
                  <a:srgbClr val="003D6C"/>
                </a:solidFill>
                <a:latin typeface="Proxima Nova Rg" panose="02000506030000020004" pitchFamily="2" charset="77"/>
              </a:rPr>
              <a:t> et al., 2014)</a:t>
            </a:r>
            <a:endParaRPr lang="pt-BR" sz="1600" b="0" dirty="0">
              <a:latin typeface="Proxima Nova Rg" panose="0200050603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34657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425" y="933142"/>
            <a:ext cx="7677150" cy="4991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CustomShape 2"/>
          <p:cNvSpPr>
            <a:spLocks noChangeArrowheads="1"/>
          </p:cNvSpPr>
          <p:nvPr/>
        </p:nvSpPr>
        <p:spPr bwMode="auto">
          <a:xfrm>
            <a:off x="0" y="-12041"/>
            <a:ext cx="9036496" cy="60646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600" u="none" strike="noStrike" kern="1200" cap="none" spc="0" normalizeH="0" baseline="0" noProof="0" dirty="0">
              <a:ln>
                <a:noFill/>
              </a:ln>
              <a:solidFill>
                <a:srgbClr val="00005E"/>
              </a:solidFill>
              <a:effectLst/>
              <a:uLnTx/>
              <a:uFillTx/>
              <a:latin typeface="Proxima Nova Rg" panose="02000506030000020004" pitchFamily="2" charset="77"/>
              <a:ea typeface="Calibri" charset="0"/>
              <a:cs typeface="Calibri" charset="0"/>
            </a:endParaRPr>
          </a:p>
        </p:txBody>
      </p:sp>
      <p:sp>
        <p:nvSpPr>
          <p:cNvPr id="40965" name="CustomShape 3"/>
          <p:cNvSpPr>
            <a:spLocks noChangeArrowheads="1"/>
          </p:cNvSpPr>
          <p:nvPr/>
        </p:nvSpPr>
        <p:spPr bwMode="auto">
          <a:xfrm>
            <a:off x="3175" y="5994675"/>
            <a:ext cx="9140825" cy="60646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lvl1pPr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umnst777 BT" charset="0"/>
                <a:ea typeface="Geneva" charset="0"/>
                <a:cs typeface="Geneva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positions: </a:t>
            </a: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00005E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2D</a:t>
            </a: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  values: </a:t>
            </a:r>
            <a:r>
              <a:rPr kumimoji="0" lang="en-US" altLang="en-US" sz="2800" b="0" u="none" strike="noStrike" kern="1200" cap="none" spc="0" normalizeH="0" baseline="0" noProof="0" dirty="0">
                <a:ln>
                  <a:noFill/>
                </a:ln>
                <a:solidFill>
                  <a:srgbClr val="00005E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R</a:t>
            </a:r>
            <a:r>
              <a:rPr kumimoji="0" lang="en-US" altLang="en-US" sz="2800" b="0" u="none" strike="noStrike" kern="1200" cap="none" spc="0" normalizeH="0" baseline="30000" noProof="0" dirty="0">
                <a:ln>
                  <a:noFill/>
                </a:ln>
                <a:solidFill>
                  <a:srgbClr val="00005E"/>
                </a:solidFill>
                <a:effectLst/>
                <a:uLnTx/>
                <a:uFillTx/>
                <a:latin typeface="Proxima Nova Rg" panose="02000506030000020004" pitchFamily="2" charset="77"/>
                <a:ea typeface="ヒラギノ角ゴ Pro W3" charset="-128"/>
                <a:cs typeface="ヒラギノ角ゴ Pro W3" charset="-128"/>
              </a:rPr>
              <a:t>n</a:t>
            </a:r>
            <a:endParaRPr kumimoji="0" lang="en-US" altLang="en-US" sz="2800" b="0" u="none" strike="noStrike" kern="1200" cap="none" spc="0" normalizeH="0" baseline="30000" noProof="0" dirty="0">
              <a:ln>
                <a:noFill/>
              </a:ln>
              <a:solidFill>
                <a:srgbClr val="00005E"/>
              </a:solidFill>
              <a:effectLst/>
              <a:uLnTx/>
              <a:uFillTx/>
              <a:latin typeface="Proxima Nova Rg" panose="02000506030000020004" pitchFamily="2" charset="77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B230FDA-4B3C-EC49-B19B-3E3EF8FFCA4E}"/>
              </a:ext>
            </a:extLst>
          </p:cNvPr>
          <p:cNvSpPr/>
          <p:nvPr/>
        </p:nvSpPr>
        <p:spPr>
          <a:xfrm>
            <a:off x="3306059" y="6533002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0" u="none" dirty="0">
                <a:solidFill>
                  <a:srgbClr val="003D6C"/>
                </a:solidFill>
                <a:latin typeface="Proxima Nova Rg" panose="02000506030000020004" pitchFamily="2" charset="77"/>
              </a:rPr>
              <a:t>(</a:t>
            </a:r>
            <a:r>
              <a:rPr lang="en-US" altLang="en-US" b="0" u="none" dirty="0" err="1">
                <a:solidFill>
                  <a:srgbClr val="003D6C"/>
                </a:solidFill>
                <a:latin typeface="Proxima Nova Rg" panose="02000506030000020004" pitchFamily="2" charset="77"/>
              </a:rPr>
              <a:t>Câmara</a:t>
            </a:r>
            <a:r>
              <a:rPr lang="en-US" altLang="en-US" b="0" u="none" dirty="0">
                <a:solidFill>
                  <a:srgbClr val="003D6C"/>
                </a:solidFill>
                <a:latin typeface="Proxima Nova Rg" panose="02000506030000020004" pitchFamily="2" charset="77"/>
              </a:rPr>
              <a:t> et al., 2014)</a:t>
            </a:r>
            <a:endParaRPr lang="pt-BR" b="0" dirty="0">
              <a:latin typeface="Proxima Nova Rg" panose="02000506030000020004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26CC-4891-8B4E-B777-73067463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remote sensing image</a:t>
            </a:r>
            <a:endParaRPr lang="en-US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AA1B0CB4-AC3E-C143-9A9E-2F49D2E6A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8300" y="6604107"/>
            <a:ext cx="1155700" cy="253893"/>
          </a:xfrm>
          <a:prstGeom prst="rect">
            <a:avLst/>
          </a:prstGeom>
          <a:solidFill>
            <a:srgbClr val="E8F0FF">
              <a:alpha val="36078"/>
            </a:srgbClr>
          </a:solidFill>
          <a:ln>
            <a:noFill/>
          </a:ln>
        </p:spPr>
        <p:txBody>
          <a:bodyPr wrap="square" lIns="68559" tIns="34279" rIns="68559" bIns="34279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77"/>
                <a:cs typeface="Franklin Gothic Book Regular" charset="0"/>
              </a:rPr>
              <a:t>image: USGS</a:t>
            </a:r>
          </a:p>
        </p:txBody>
      </p:sp>
    </p:spTree>
    <p:extLst>
      <p:ext uri="{BB962C8B-B14F-4D97-AF65-F5344CB8AC3E}">
        <p14:creationId xmlns:p14="http://schemas.microsoft.com/office/powerpoint/2010/main" val="16390429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</a:t>
            </a:r>
            <a:r>
              <a:rPr kumimoji="0" lang="en-US" sz="3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Brasil</a:t>
            </a: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 May 8 – Jun 9, 1984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65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4E51A-CE8E-374B-91CC-15674F1D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42595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sz="31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Mato Grosso, </a:t>
            </a:r>
            <a:r>
              <a:rPr lang="en-US" sz="31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Brasil</a:t>
            </a:r>
            <a:r>
              <a:rPr lang="en-US" sz="31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 Aug 13 – Sep 14, 1989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64914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</a:t>
            </a:r>
            <a:r>
              <a:rPr kumimoji="0" lang="en-US" sz="3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Brasil</a:t>
            </a: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 Jul 12 – Aug 13, 1994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01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ＭＳ Ｐゴシック" charset="-128"/>
              </a:rPr>
              <a:t>What about objects? </a:t>
            </a:r>
          </a:p>
        </p:txBody>
      </p:sp>
      <p:pic>
        <p:nvPicPr>
          <p:cNvPr id="65538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738" y="1412875"/>
            <a:ext cx="50038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39" name="Group 14"/>
          <p:cNvGrpSpPr>
            <a:grpSpLocks/>
          </p:cNvGrpSpPr>
          <p:nvPr/>
        </p:nvGrpSpPr>
        <p:grpSpPr bwMode="auto">
          <a:xfrm>
            <a:off x="827088" y="1341438"/>
            <a:ext cx="3313112" cy="4687887"/>
            <a:chOff x="683568" y="1340768"/>
            <a:chExt cx="3312368" cy="4688377"/>
          </a:xfrm>
        </p:grpSpPr>
        <p:pic>
          <p:nvPicPr>
            <p:cNvPr id="65541" name="Picture 15" descr="woman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40768"/>
              <a:ext cx="3312368" cy="468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5542" name="Group 16"/>
            <p:cNvGrpSpPr>
              <a:grpSpLocks/>
            </p:cNvGrpSpPr>
            <p:nvPr/>
          </p:nvGrpSpPr>
          <p:grpSpPr bwMode="auto">
            <a:xfrm>
              <a:off x="2699792" y="1412776"/>
              <a:ext cx="720080" cy="576064"/>
              <a:chOff x="2915816" y="1556792"/>
              <a:chExt cx="792088" cy="576064"/>
            </a:xfrm>
          </p:grpSpPr>
          <p:sp>
            <p:nvSpPr>
              <p:cNvPr id="19" name="Isosceles Triangle 18"/>
              <p:cNvSpPr/>
              <p:nvPr/>
            </p:nvSpPr>
            <p:spPr bwMode="auto">
              <a:xfrm>
                <a:off x="2915209" y="1556229"/>
                <a:ext cx="792619" cy="576323"/>
              </a:xfrm>
              <a:prstGeom prst="triangl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defTabSz="914400" eaLnBrk="1" hangingPunct="1">
                  <a:defRPr/>
                </a:pPr>
                <a:endParaRPr lang="en-US" sz="1400">
                  <a:solidFill>
                    <a:srgbClr val="000000"/>
                  </a:solidFill>
                  <a:latin typeface="Arial" charset="0"/>
                  <a:ea typeface="Geneva" charset="0"/>
                  <a:cs typeface="ＭＳ Ｐゴシック" charset="0"/>
                </a:endParaRPr>
              </a:p>
            </p:txBody>
          </p:sp>
          <p:sp>
            <p:nvSpPr>
              <p:cNvPr id="20" name="Isosceles Triangle 19"/>
              <p:cNvSpPr/>
              <p:nvPr/>
            </p:nvSpPr>
            <p:spPr bwMode="auto">
              <a:xfrm>
                <a:off x="3168358" y="1556229"/>
                <a:ext cx="279337" cy="215922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defTabSz="914400" eaLnBrk="1" hangingPunct="1">
                  <a:defRPr/>
                </a:pPr>
                <a:endParaRPr lang="en-US" sz="1400">
                  <a:solidFill>
                    <a:srgbClr val="000000"/>
                  </a:solidFill>
                  <a:latin typeface="Arial" charset="0"/>
                  <a:ea typeface="Geneva" charset="0"/>
                  <a:cs typeface="ＭＳ Ｐゴシック" charset="0"/>
                </a:endParaRPr>
              </a:p>
            </p:txBody>
          </p:sp>
        </p:grpSp>
        <p:sp>
          <p:nvSpPr>
            <p:cNvPr id="65543" name="TextBox 17"/>
            <p:cNvSpPr txBox="1">
              <a:spLocks noChangeArrowheads="1"/>
            </p:cNvSpPr>
            <p:nvPr/>
          </p:nvSpPr>
          <p:spPr bwMode="auto">
            <a:xfrm>
              <a:off x="2555776" y="1988840"/>
              <a:ext cx="11464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Calibri" charset="0"/>
                  <a:ea typeface="Geneva" charset="0"/>
                  <a:cs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2"/>
                <a:buChar char="¨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¨"/>
                <a:defRPr sz="16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charset="2"/>
                <a:buChar char="§"/>
                <a:defRPr sz="20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defTabSz="91440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ea typeface="ヒラギノ角ゴ Pro W3" charset="-128"/>
                </a:rPr>
                <a:t>Mont Blanc</a:t>
              </a:r>
            </a:p>
          </p:txBody>
        </p:sp>
      </p:grpSp>
      <p:sp>
        <p:nvSpPr>
          <p:cNvPr id="65540" name="CaixaDeTexto 8"/>
          <p:cNvSpPr txBox="1">
            <a:spLocks noChangeArrowheads="1"/>
          </p:cNvSpPr>
          <p:nvPr/>
        </p:nvSpPr>
        <p:spPr bwMode="auto">
          <a:xfrm>
            <a:off x="3276600" y="5013325"/>
            <a:ext cx="5688013" cy="1646238"/>
          </a:xfrm>
          <a:prstGeom prst="rect">
            <a:avLst/>
          </a:prstGeom>
          <a:solidFill>
            <a:srgbClr val="E8F0FF">
              <a:alpha val="98822"/>
            </a:srgb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n"/>
              <a:tabLst>
                <a:tab pos="273050" algn="l"/>
                <a:tab pos="457200" algn="l"/>
              </a:tabLst>
              <a:defRPr sz="2400">
                <a:solidFill>
                  <a:schemeClr val="tx1"/>
                </a:solidFill>
                <a:latin typeface="Calibri" charset="0"/>
                <a:ea typeface="Geneva" charset="0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¨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charset="2"/>
              <a:buChar char="n"/>
              <a:tabLst>
                <a:tab pos="273050" algn="l"/>
                <a:tab pos="457200" algn="l"/>
              </a:tabLs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¨"/>
              <a:tabLst>
                <a:tab pos="273050" algn="l"/>
                <a:tab pos="457200" algn="l"/>
              </a:tabLst>
              <a:defRPr sz="16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tabLst>
                <a:tab pos="273050" algn="l"/>
                <a:tab pos="457200" algn="l"/>
              </a:tabLst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>
              <a:spcBef>
                <a:spcPts val="600"/>
              </a:spcBef>
              <a:buClrTx/>
              <a:buSzTx/>
              <a:buFontTx/>
              <a:buNone/>
            </a:pPr>
            <a:r>
              <a:rPr lang="en-GB" altLang="en-US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Objects are language constructs, built upon observations </a:t>
            </a:r>
          </a:p>
          <a:p>
            <a:pPr defTabSz="914400">
              <a:spcBef>
                <a:spcPts val="600"/>
              </a:spcBef>
              <a:buClrTx/>
              <a:buSzTx/>
              <a:buFontTx/>
              <a:buNone/>
            </a:pPr>
            <a:r>
              <a:rPr lang="en-GB" altLang="en-US">
                <a:solidFill>
                  <a:srgbClr val="00003E"/>
                </a:solidFill>
                <a:latin typeface="Proxima Nova Rg" panose="02000506030000020004" pitchFamily="2" charset="77"/>
                <a:ea typeface="ヒラギノ角ゴ Pro W3" charset="-128"/>
              </a:rPr>
              <a:t>They require both an external reality and a conscious act to identify their existence </a:t>
            </a:r>
            <a:endParaRPr lang="pt-BR" altLang="en-US">
              <a:solidFill>
                <a:srgbClr val="00003E"/>
              </a:solidFill>
              <a:latin typeface="Proxima Nova Rg" panose="02000506030000020004" pitchFamily="2" charset="77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0620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7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Brasil,  Jun 9 – Jul 11, 2000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70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89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Brasil,  Jun 9 – Jul 11, 2004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375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7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Brasil,  May 9 – Jun 10, 2006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1068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5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Brasil,  Jun 9 – Jul 11, 2008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75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3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906" y="425950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Mato Grosso, Brasil,  Jun 10 – Jul 12, 2010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75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463" y="105222"/>
            <a:ext cx="8153400" cy="726440"/>
          </a:xfrm>
        </p:spPr>
        <p:txBody>
          <a:bodyPr/>
          <a:lstStyle/>
          <a:p>
            <a:r>
              <a:rPr lang="en-US" dirty="0">
                <a:solidFill>
                  <a:srgbClr val="003D6C"/>
                </a:solidFill>
              </a:rPr>
              <a:t>Geospatial ontology: Barry Smith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6489" y="877534"/>
            <a:ext cx="6400800" cy="461665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roxima Nova Rg" panose="02000506030000020004" pitchFamily="2" charset="77"/>
                <a:ea typeface="Calibri" charset="0"/>
                <a:cs typeface="Calibri" charset="0"/>
              </a:rPr>
              <a:t>Fiat and bona fide objects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76107" y="5892402"/>
            <a:ext cx="3108960" cy="830997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roxima Nova Rg" panose="02000506030000020004" pitchFamily="2" charset="77"/>
                <a:ea typeface="Calibri" charset="0"/>
                <a:cs typeface="Calibri" charset="0"/>
              </a:rPr>
              <a:t>A fiat </a:t>
            </a:r>
            <a:r>
              <a:rPr lang="en-US" sz="2400">
                <a:latin typeface="Proxima Nova Rg" panose="02000506030000020004" pitchFamily="2" charset="77"/>
                <a:ea typeface="Calibri" charset="0"/>
                <a:cs typeface="Calibri" charset="0"/>
              </a:rPr>
              <a:t>object </a:t>
            </a:r>
          </a:p>
          <a:p>
            <a:pPr algn="ctr"/>
            <a:r>
              <a:rPr lang="en-US" sz="2400" dirty="0">
                <a:latin typeface="Proxima Nova Rg" panose="02000506030000020004" pitchFamily="2" charset="77"/>
                <a:ea typeface="Calibri" charset="0"/>
                <a:cs typeface="Calibri" charset="0"/>
              </a:rPr>
              <a:t>(Germany)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8789" y="1368577"/>
            <a:ext cx="3281405" cy="458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958935" y="5892402"/>
            <a:ext cx="3108960" cy="830997"/>
          </a:xfrm>
          <a:prstGeom prst="rect">
            <a:avLst/>
          </a:prstGeom>
          <a:solidFill>
            <a:srgbClr val="E8F0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roxima Nova Rg" panose="02000506030000020004" pitchFamily="2" charset="77"/>
                <a:ea typeface="Calibri" charset="0"/>
                <a:cs typeface="Calibri" charset="0"/>
              </a:rPr>
              <a:t>A bona fide object </a:t>
            </a:r>
          </a:p>
          <a:p>
            <a:pPr algn="ctr"/>
            <a:r>
              <a:rPr lang="en-US" sz="2400" dirty="0">
                <a:latin typeface="Proxima Nova Rg" panose="02000506030000020004" pitchFamily="2" charset="77"/>
                <a:ea typeface="Calibri" charset="0"/>
                <a:cs typeface="Calibri" charset="0"/>
              </a:rPr>
              <a:t>(the Sun)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EDE29-5C78-4542-9A33-17D479C595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59" y="2012778"/>
            <a:ext cx="4722259" cy="36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4701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tology_BigEOData_EROSS_2020" id="{EED14E49-6763-0444-8A2D-5CF9D782D2D8}" vid="{CDEC5A09-21C7-974A-B401-B189D5ACFC3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tology_BigEOData_EROSS_2020" id="{EED14E49-6763-0444-8A2D-5CF9D782D2D8}" vid="{FA1BA9B4-E8E9-454A-AD99-516747256254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2406</Words>
  <Application>Microsoft Macintosh PowerPoint</Application>
  <PresentationFormat>On-screen Show (4:3)</PresentationFormat>
  <Paragraphs>407</Paragraphs>
  <Slides>84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7" baseType="lpstr">
      <vt:lpstr>Calibri</vt:lpstr>
      <vt:lpstr>IBMPlexMono</vt:lpstr>
      <vt:lpstr>Wingdings</vt:lpstr>
      <vt:lpstr>Proxima Nova Lt</vt:lpstr>
      <vt:lpstr>IBM Plex Sans</vt:lpstr>
      <vt:lpstr>Symbol</vt:lpstr>
      <vt:lpstr>Calibri Light</vt:lpstr>
      <vt:lpstr>Franklin Gothic Book</vt:lpstr>
      <vt:lpstr>Proxima Nova Rg</vt:lpstr>
      <vt:lpstr>Arial</vt:lpstr>
      <vt:lpstr>Consolas</vt:lpstr>
      <vt:lpstr>Office Theme</vt:lpstr>
      <vt:lpstr>1_Office Theme</vt:lpstr>
      <vt:lpstr>PowerPoint Presentation</vt:lpstr>
      <vt:lpstr>Thanks to the INPE team!</vt:lpstr>
      <vt:lpstr>Sustainable development: knowledge and action</vt:lpstr>
      <vt:lpstr>PowerPoint Presentation</vt:lpstr>
      <vt:lpstr>It all begins with observations…</vt:lpstr>
      <vt:lpstr>PowerPoint Presentation</vt:lpstr>
      <vt:lpstr>PowerPoint Presentation</vt:lpstr>
      <vt:lpstr>What about objects? </vt:lpstr>
      <vt:lpstr>Geospatial ontology: Barry Smith</vt:lpstr>
      <vt:lpstr>Objects as mental constructions derived from physical reality</vt:lpstr>
      <vt:lpstr>Natural objects are bona fide </vt:lpstr>
      <vt:lpstr>PowerPoint Presentation</vt:lpstr>
      <vt:lpstr>PowerPoint Presentation</vt:lpstr>
      <vt:lpstr>Objects exist, events occur</vt:lpstr>
      <vt:lpstr>PowerPoint Presentation</vt:lpstr>
      <vt:lpstr>PowerPoint Presentation</vt:lpstr>
      <vt:lpstr>In search of the perfect map</vt:lpstr>
      <vt:lpstr>PowerPoint Presentation</vt:lpstr>
      <vt:lpstr>What has changed in the 21st century? </vt:lpstr>
      <vt:lpstr>PowerPoint Presentation</vt:lpstr>
      <vt:lpstr>PowerPoint Presentation</vt:lpstr>
      <vt:lpstr>“Black holes are simpler than forests and Science has its limits”</vt:lpstr>
      <vt:lpstr>PowerPoint Presentation</vt:lpstr>
      <vt:lpstr>From reality to representation</vt:lpstr>
      <vt:lpstr>What are the limits of machine learning?</vt:lpstr>
      <vt:lpstr>Big spatial data for sustainable development:  Earth observation images</vt:lpstr>
      <vt:lpstr>What’s in an image?</vt:lpstr>
      <vt:lpstr>Space first, time later or time first, space later? </vt:lpstr>
      <vt:lpstr>PowerPoint Presentation</vt:lpstr>
      <vt:lpstr>Using time series to estimate land use and land cover change</vt:lpstr>
      <vt:lpstr>Finding: Machine learning is useful for big EO data, but…</vt:lpstr>
      <vt:lpstr>Cerrado: Brazilian Savanna</vt:lpstr>
      <vt:lpstr>Cerrado: Brazilian savanna</vt:lpstr>
      <vt:lpstr>Too good to be true?</vt:lpstr>
      <vt:lpstr>Machine learning in simulated landscapes</vt:lpstr>
      <vt:lpstr>The ghost of overfitting</vt:lpstr>
      <vt:lpstr>Data-rich, theory poor</vt:lpstr>
      <vt:lpstr>PowerPoint Presentation</vt:lpstr>
      <vt:lpstr>How to find out if our samples are good? </vt:lpstr>
      <vt:lpstr>Using SOM to find out ecological differences</vt:lpstr>
      <vt:lpstr>The limits of our concepts</vt:lpstr>
      <vt:lpstr>The ambiguity of “forest”</vt:lpstr>
      <vt:lpstr>A scientific question linked to public policy</vt:lpstr>
      <vt:lpstr>Deforestation as an event</vt:lpstr>
      <vt:lpstr>PowerPoint Presentation</vt:lpstr>
      <vt:lpstr>Distinguishing forests by temporal evolution</vt:lpstr>
      <vt:lpstr>Objects and events in land change</vt:lpstr>
      <vt:lpstr>PowerPoint Presentation</vt:lpstr>
      <vt:lpstr>Temporal patterns of different classes</vt:lpstr>
      <vt:lpstr>Finding events in a remote sensing time series</vt:lpstr>
      <vt:lpstr>Finding breaks in time series (events)</vt:lpstr>
      <vt:lpstr>Proposed hierarchy of events linked to land use change</vt:lpstr>
      <vt:lpstr>PowerPoint Presentation</vt:lpstr>
      <vt:lpstr>Year-by-year land classification</vt:lpstr>
      <vt:lpstr>Year-by-year land classification</vt:lpstr>
      <vt:lpstr>PowerPoint Presentation</vt:lpstr>
      <vt:lpstr>PowerPoint Presentation</vt:lpstr>
      <vt:lpstr>PowerPoint Presentation</vt:lpstr>
      <vt:lpstr>PowerPoint Presentation</vt:lpstr>
      <vt:lpstr>Standards need theory (and theory can come from good practices)</vt:lpstr>
      <vt:lpstr>Functional programming in big EO data: foundation for a sound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Humans and machines on remote sensing</vt:lpstr>
      <vt:lpstr>Forest (FAO definition)</vt:lpstr>
      <vt:lpstr>A working definition of big data</vt:lpstr>
      <vt:lpstr>Limits of our models  </vt:lpstr>
      <vt:lpstr>From research to decision-making</vt:lpstr>
      <vt:lpstr>PowerPoint Presentation</vt:lpstr>
      <vt:lpstr>Collaborative e-science</vt:lpstr>
      <vt:lpstr>PowerPoint Presentation</vt:lpstr>
      <vt:lpstr>A remote sensing image</vt:lpstr>
      <vt:lpstr>PowerPoint Presentation</vt:lpstr>
      <vt:lpstr>Mato Grosso, Brasil,  Aug 13 – Sep 14, 1989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Gilberto Camara</dc:creator>
  <cp:lastModifiedBy>Gilberto Camara</cp:lastModifiedBy>
  <cp:revision>2</cp:revision>
  <cp:lastPrinted>2020-07-22T13:37:13Z</cp:lastPrinted>
  <dcterms:created xsi:type="dcterms:W3CDTF">2021-09-28T22:42:02Z</dcterms:created>
  <dcterms:modified xsi:type="dcterms:W3CDTF">2023-11-15T22:37:25Z</dcterms:modified>
</cp:coreProperties>
</file>